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24" r:id="rId6"/>
    <p:sldId id="335" r:id="rId7"/>
    <p:sldId id="316" r:id="rId8"/>
    <p:sldId id="321" r:id="rId9"/>
    <p:sldId id="325" r:id="rId10"/>
    <p:sldId id="326" r:id="rId11"/>
    <p:sldId id="327" r:id="rId12"/>
    <p:sldId id="336" r:id="rId13"/>
    <p:sldId id="328" r:id="rId14"/>
    <p:sldId id="337" r:id="rId15"/>
    <p:sldId id="329" r:id="rId16"/>
    <p:sldId id="330" r:id="rId17"/>
    <p:sldId id="331" r:id="rId18"/>
    <p:sldId id="332" r:id="rId19"/>
    <p:sldId id="339" r:id="rId20"/>
    <p:sldId id="333" r:id="rId21"/>
    <p:sldId id="338" r:id="rId22"/>
    <p:sldId id="32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26" autoAdjust="0"/>
    <p:restoredTop sz="94619" autoAdjust="0"/>
  </p:normalViewPr>
  <p:slideViewPr>
    <p:cSldViewPr snapToGrid="0">
      <p:cViewPr>
        <p:scale>
          <a:sx n="70" d="100"/>
          <a:sy n="70" d="100"/>
        </p:scale>
        <p:origin x="78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9/30/2022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9/30/2022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2.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microsoft.com/office/2007/relationships/hdphoto" Target="../media/hdphoto11.wdp"/></Relationships>
</file>

<file path=ppt/slides/_rels/slide1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6.em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3" name="Freeform 5">
            <a:extLst>
              <a:ext uri="{FF2B5EF4-FFF2-40B4-BE49-F238E27FC236}">
                <a16:creationId xmlns:a16="http://schemas.microsoft.com/office/drawing/2014/main" id="{608EAA06-5488-416B-B2B2-E5521301101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4302" y="1585309"/>
            <a:ext cx="11774661" cy="1076598"/>
          </a:xfrm>
        </p:spPr>
        <p:txBody>
          <a:bodyPr>
            <a:normAutofit/>
          </a:bodyPr>
          <a:lstStyle/>
          <a:p>
            <a:r>
              <a:rPr lang="en-US" sz="4400" b="1" u="sng" dirty="0">
                <a:latin typeface="Times New Roman" panose="02020603050405020304" pitchFamily="18" charset="0"/>
                <a:cs typeface="Times New Roman" panose="02020603050405020304" pitchFamily="18" charset="0"/>
              </a:rPr>
              <a:t>Employee Mental Health </a:t>
            </a:r>
            <a:r>
              <a:rPr lang="en-US" sz="4400" b="1" u="sng" dirty="0" smtClean="0">
                <a:latin typeface="Times New Roman" panose="02020603050405020304" pitchFamily="18" charset="0"/>
                <a:cs typeface="Times New Roman" panose="02020603050405020304" pitchFamily="18" charset="0"/>
              </a:rPr>
              <a:t>Prediction</a:t>
            </a:r>
            <a:endParaRPr lang="en-US" sz="4400" b="1"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EB9F40E-04CB-322B-495B-20F5A8AAC13F}"/>
              </a:ext>
            </a:extLst>
          </p:cNvPr>
          <p:cNvPicPr>
            <a:picLocks noChangeAspect="1"/>
          </p:cNvPicPr>
          <p:nvPr/>
        </p:nvPicPr>
        <p:blipFill>
          <a:blip r:embed="rId4"/>
          <a:stretch>
            <a:fillRect/>
          </a:stretch>
        </p:blipFill>
        <p:spPr>
          <a:xfrm>
            <a:off x="10803989" y="-77493"/>
            <a:ext cx="1388011" cy="1434905"/>
          </a:xfrm>
          <a:prstGeom prst="rect">
            <a:avLst/>
          </a:prstGeom>
          <a:ln>
            <a:noFill/>
          </a:ln>
          <a:effectLst>
            <a:softEdge rad="112500"/>
          </a:effectLst>
        </p:spPr>
      </p:pic>
      <p:sp>
        <p:nvSpPr>
          <p:cNvPr id="6" name="TextBox 5"/>
          <p:cNvSpPr txBox="1"/>
          <p:nvPr/>
        </p:nvSpPr>
        <p:spPr>
          <a:xfrm>
            <a:off x="1574655" y="394143"/>
            <a:ext cx="9064780" cy="1077218"/>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Centre for Development of Advanced Computing  DBDA Noida Batch March 2022</a:t>
            </a:r>
            <a:endParaRPr lang="en-IN" sz="32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12650" y="4279359"/>
            <a:ext cx="3666981" cy="193899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Project By :</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Pratik Deshmukh.</a:t>
            </a:r>
          </a:p>
          <a:p>
            <a:r>
              <a:rPr lang="en-US" sz="2400" dirty="0">
                <a:latin typeface="Times New Roman" panose="02020603050405020304" pitchFamily="18" charset="0"/>
                <a:cs typeface="Times New Roman" panose="02020603050405020304" pitchFamily="18" charset="0"/>
              </a:rPr>
              <a:t>Sonali Sharma.</a:t>
            </a:r>
          </a:p>
          <a:p>
            <a:r>
              <a:rPr lang="en-US" sz="2400" dirty="0">
                <a:latin typeface="Times New Roman" panose="02020603050405020304" pitchFamily="18" charset="0"/>
                <a:cs typeface="Times New Roman" panose="02020603050405020304" pitchFamily="18" charset="0"/>
              </a:rPr>
              <a:t>Ankit Hiwarkar.</a:t>
            </a:r>
          </a:p>
          <a:p>
            <a:r>
              <a:rPr lang="en-US" sz="2400" dirty="0">
                <a:latin typeface="Times New Roman" panose="02020603050405020304" pitchFamily="18" charset="0"/>
                <a:cs typeface="Times New Roman" panose="02020603050405020304" pitchFamily="18" charset="0"/>
              </a:rPr>
              <a:t>Shiv Dabhade.</a:t>
            </a:r>
            <a:endParaRPr lang="en-IN" sz="2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6948" y="2945536"/>
            <a:ext cx="6663411" cy="3568573"/>
          </a:xfrm>
          <a:prstGeom prst="rect">
            <a:avLst/>
          </a:prstGeom>
          <a:ln>
            <a:noFill/>
          </a:ln>
          <a:effectLst>
            <a:softEdge rad="112500"/>
          </a:effec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02" y="-109160"/>
            <a:ext cx="1618957" cy="1618957"/>
          </a:xfrm>
          <a:prstGeom prst="rect">
            <a:avLst/>
          </a:prstGeom>
          <a:ln>
            <a:noFill/>
          </a:ln>
          <a:effectLst>
            <a:softEdge rad="112500"/>
          </a:effectLst>
        </p:spPr>
      </p:pic>
    </p:spTree>
    <p:extLst>
      <p:ext uri="{BB962C8B-B14F-4D97-AF65-F5344CB8AC3E}">
        <p14:creationId xmlns:p14="http://schemas.microsoft.com/office/powerpoint/2010/main" val="1946576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4" y="13854"/>
            <a:ext cx="6082750" cy="609600"/>
          </a:xfrm>
        </p:spPr>
        <p:txBody>
          <a:bodyPr>
            <a:normAutofit fontScale="90000"/>
          </a:bodyPr>
          <a:lstStyle/>
          <a:p>
            <a:r>
              <a:rPr lang="en-IN" sz="3600" b="1" u="sng" dirty="0" smtClean="0">
                <a:latin typeface="Times New Roman" panose="02020603050405020304" pitchFamily="18" charset="0"/>
                <a:cs typeface="Times New Roman" panose="02020603050405020304" pitchFamily="18" charset="0"/>
              </a:rPr>
              <a:t>Machine Learning Algorithms</a:t>
            </a:r>
            <a:endParaRPr lang="en-IN" sz="3600" b="1" u="sng" dirty="0">
              <a:latin typeface="Times New Roman" panose="02020603050405020304" pitchFamily="18" charset="0"/>
              <a:cs typeface="Times New Roman" panose="02020603050405020304" pitchFamily="18" charset="0"/>
            </a:endParaRPr>
          </a:p>
        </p:txBody>
      </p:sp>
      <p:sp>
        <p:nvSpPr>
          <p:cNvPr id="5" name="TextBox 4"/>
          <p:cNvSpPr txBox="1"/>
          <p:nvPr/>
        </p:nvSpPr>
        <p:spPr>
          <a:xfrm>
            <a:off x="0" y="875460"/>
            <a:ext cx="10141224" cy="1384995"/>
          </a:xfrm>
          <a:prstGeom prst="rect">
            <a:avLst/>
          </a:prstGeom>
          <a:noFill/>
        </p:spPr>
        <p:txBody>
          <a:bodyPr wrap="square" rtlCol="0">
            <a:spAutoFit/>
          </a:bodyPr>
          <a:lstStyle/>
          <a:p>
            <a:pPr algn="just">
              <a:lnSpc>
                <a:spcPct val="100000"/>
              </a:lnSpc>
            </a:pPr>
            <a:r>
              <a:rPr lang="en-IN" sz="2200" spc="-1" dirty="0">
                <a:solidFill>
                  <a:srgbClr val="FFFF00"/>
                </a:solidFill>
                <a:uFill>
                  <a:solidFill>
                    <a:srgbClr val="FFFFFF"/>
                  </a:solidFill>
                </a:uFill>
                <a:latin typeface="Times New Roman" panose="02020603050405020304" pitchFamily="18" charset="0"/>
                <a:ea typeface="SimSun"/>
                <a:cs typeface="Times New Roman" panose="02020603050405020304" pitchFamily="18" charset="0"/>
              </a:rPr>
              <a:t>Logistic Regression</a:t>
            </a:r>
            <a:r>
              <a:rPr lang="en-IN" sz="2400" spc="-1" dirty="0" smtClean="0">
                <a:solidFill>
                  <a:srgbClr val="FFFF00"/>
                </a:solidFill>
                <a:uFill>
                  <a:solidFill>
                    <a:srgbClr val="FFFFFF"/>
                  </a:solidFill>
                </a:uFill>
                <a:latin typeface="Times New Roman" panose="02020603050405020304" pitchFamily="18" charset="0"/>
                <a:ea typeface="SimSun"/>
                <a:cs typeface="Times New Roman" panose="02020603050405020304" pitchFamily="18" charset="0"/>
              </a:rPr>
              <a:t>:</a:t>
            </a:r>
            <a:endParaRPr lang="en-IN" sz="2000" spc="-1" dirty="0">
              <a:solidFill>
                <a:srgbClr val="FFFF00"/>
              </a:solidFill>
              <a:uFill>
                <a:solidFill>
                  <a:srgbClr val="FFFFFF"/>
                </a:solidFill>
              </a:uFill>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Logistic regression is a classification algorithm used to assign observations to a discrete set of classes. Some of the examples of classification problems are Email spam or not spam, Online transactions Fraud or not Fraud, Tumor Malignant or Benign. And  we use this for data surety. </a:t>
            </a:r>
            <a:endParaRPr lang="en-IN" sz="20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6" name="TextBox 5"/>
          <p:cNvSpPr txBox="1"/>
          <p:nvPr/>
        </p:nvSpPr>
        <p:spPr>
          <a:xfrm>
            <a:off x="0" y="2582863"/>
            <a:ext cx="11984182" cy="1661993"/>
          </a:xfrm>
          <a:prstGeom prst="rect">
            <a:avLst/>
          </a:prstGeom>
          <a:noFill/>
        </p:spPr>
        <p:txBody>
          <a:bodyPr wrap="square" rtlCol="0">
            <a:spAutoFit/>
          </a:bodyPr>
          <a:lstStyle/>
          <a:p>
            <a:pPr>
              <a:lnSpc>
                <a:spcPct val="100000"/>
              </a:lnSpc>
            </a:pPr>
            <a:r>
              <a:rPr lang="en-IN" sz="2200" spc="-1" dirty="0" smtClean="0">
                <a:solidFill>
                  <a:srgbClr val="FFFF00"/>
                </a:solidFill>
                <a:uFill>
                  <a:solidFill>
                    <a:srgbClr val="FFFFFF"/>
                  </a:solidFill>
                </a:uFill>
                <a:latin typeface="Times New Roman" panose="02020603050405020304" pitchFamily="18" charset="0"/>
                <a:ea typeface="SimSun"/>
                <a:cs typeface="Times New Roman" panose="02020603050405020304" pitchFamily="18" charset="0"/>
              </a:rPr>
              <a:t>K-Nearest </a:t>
            </a:r>
            <a:r>
              <a:rPr lang="en-IN" sz="2200" spc="-1" dirty="0">
                <a:solidFill>
                  <a:srgbClr val="FFFF00"/>
                </a:solidFill>
                <a:uFill>
                  <a:solidFill>
                    <a:srgbClr val="FFFFFF"/>
                  </a:solidFill>
                </a:uFill>
                <a:latin typeface="Times New Roman" panose="02020603050405020304" pitchFamily="18" charset="0"/>
                <a:ea typeface="SimSun"/>
                <a:cs typeface="Times New Roman" panose="02020603050405020304" pitchFamily="18" charset="0"/>
              </a:rPr>
              <a:t>Neighbour:</a:t>
            </a:r>
            <a:endParaRPr lang="en-IN" sz="2200" spc="-1" dirty="0">
              <a:solidFill>
                <a:srgbClr val="FFFF00"/>
              </a:solidFill>
              <a:uFill>
                <a:solidFill>
                  <a:srgbClr val="FFFFFF"/>
                </a:solidFill>
              </a:uFill>
              <a:latin typeface="Times New Roman" panose="02020603050405020304" pitchFamily="18" charset="0"/>
              <a:cs typeface="Times New Roman" panose="02020603050405020304" pitchFamily="18" charset="0"/>
            </a:endParaRPr>
          </a:p>
          <a:p>
            <a:pPr marL="342900" indent="-342900" algn="just" fontAlgn="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abbreviation KNN stands for “K-Nearest </a:t>
            </a:r>
            <a:r>
              <a:rPr lang="en-US" sz="2000" dirty="0" err="1" smtClean="0">
                <a:latin typeface="Times New Roman" panose="02020603050405020304" pitchFamily="18" charset="0"/>
                <a:cs typeface="Times New Roman" panose="02020603050405020304" pitchFamily="18" charset="0"/>
              </a:rPr>
              <a:t>Neighbour</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It is a supervised machine learning algorithm.</a:t>
            </a:r>
          </a:p>
          <a:p>
            <a:pPr marL="342900" indent="-342900" algn="just" fontAlgn="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K nearest neighbors is a simple algorithm that stores all available cases and classifies new cases based on a similarity measure.</a:t>
            </a:r>
          </a:p>
          <a:p>
            <a:pPr algn="just">
              <a:lnSpc>
                <a:spcPct val="100000"/>
              </a:lnSpc>
            </a:pPr>
            <a:endParaRPr lang="en-IN" sz="20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sp>
        <p:nvSpPr>
          <p:cNvPr id="7" name="TextBox 6"/>
          <p:cNvSpPr txBox="1"/>
          <p:nvPr/>
        </p:nvSpPr>
        <p:spPr>
          <a:xfrm>
            <a:off x="55418" y="4567264"/>
            <a:ext cx="11984182" cy="1661993"/>
          </a:xfrm>
          <a:prstGeom prst="rect">
            <a:avLst/>
          </a:prstGeom>
          <a:noFill/>
        </p:spPr>
        <p:txBody>
          <a:bodyPr wrap="square" rtlCol="0">
            <a:spAutoFit/>
          </a:bodyPr>
          <a:lstStyle/>
          <a:p>
            <a:pPr algn="just"/>
            <a:r>
              <a:rPr lang="en-IN" sz="2200" spc="-1" dirty="0" smtClean="0">
                <a:solidFill>
                  <a:srgbClr val="FFFF00"/>
                </a:solidFill>
                <a:uFill>
                  <a:solidFill>
                    <a:srgbClr val="FFFFFF"/>
                  </a:solidFill>
                </a:uFill>
                <a:latin typeface="Times New Roman" panose="02020603050405020304" pitchFamily="18" charset="0"/>
                <a:ea typeface="SimSun"/>
                <a:cs typeface="Times New Roman" panose="02020603050405020304" pitchFamily="18" charset="0"/>
              </a:rPr>
              <a:t>Random </a:t>
            </a:r>
            <a:r>
              <a:rPr lang="en-US" sz="2200" dirty="0">
                <a:solidFill>
                  <a:srgbClr val="FFFF00"/>
                </a:solidFill>
                <a:latin typeface="Times New Roman" panose="02020603050405020304" pitchFamily="18" charset="0"/>
                <a:cs typeface="Times New Roman" panose="02020603050405020304" pitchFamily="18" charset="0"/>
              </a:rPr>
              <a:t>Forest</a:t>
            </a:r>
            <a:r>
              <a:rPr lang="en-IN" sz="2200" spc="-1" dirty="0">
                <a:solidFill>
                  <a:srgbClr val="FFFF00"/>
                </a:solidFill>
                <a:uFill>
                  <a:solidFill>
                    <a:srgbClr val="FFFFFF"/>
                  </a:solidFill>
                </a:uFill>
                <a:latin typeface="Times New Roman" panose="02020603050405020304" pitchFamily="18" charset="0"/>
                <a:ea typeface="SimSun"/>
                <a:cs typeface="Times New Roman" panose="02020603050405020304" pitchFamily="18" charset="0"/>
              </a:rPr>
              <a:t>:</a:t>
            </a:r>
          </a:p>
          <a:p>
            <a:pPr marL="342900" indent="-342900" algn="just">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A </a:t>
            </a:r>
            <a:r>
              <a:rPr lang="en-IN" sz="2000" dirty="0">
                <a:latin typeface="Times New Roman" panose="02020603050405020304" pitchFamily="18" charset="0"/>
                <a:cs typeface="Times New Roman" panose="02020603050405020304" pitchFamily="18" charset="0"/>
              </a:rPr>
              <a:t>random forest is a machine learning technique that's used to solve regression and classification problems. </a:t>
            </a:r>
            <a:endParaRPr lang="en-IN" sz="20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It utilizes ensemble learning, which is a technique that combines many classifiers to provide solutions to complex problems. A random forest algorithm consists of many decision trees</a:t>
            </a:r>
          </a:p>
          <a:p>
            <a:pPr algn="just">
              <a:lnSpc>
                <a:spcPct val="100000"/>
              </a:lnSpc>
            </a:pPr>
            <a:endParaRPr lang="en-IN" sz="20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512153" y="-87431"/>
            <a:ext cx="4012046" cy="1925782"/>
          </a:xfrm>
          <a:prstGeom prst="rect">
            <a:avLst/>
          </a:prstGeom>
        </p:spPr>
      </p:pic>
    </p:spTree>
    <p:extLst>
      <p:ext uri="{BB962C8B-B14F-4D97-AF65-F5344CB8AC3E}">
        <p14:creationId xmlns:p14="http://schemas.microsoft.com/office/powerpoint/2010/main" val="2415526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366135"/>
            <a:ext cx="10196945" cy="2002992"/>
          </a:xfrm>
          <a:prstGeom prst="rect">
            <a:avLst/>
          </a:prstGeom>
          <a:noFill/>
        </p:spPr>
        <p:txBody>
          <a:bodyPr wrap="square" rtlCol="0">
            <a:spAutoFit/>
          </a:bodyPr>
          <a:lstStyle/>
          <a:p>
            <a:r>
              <a:rPr lang="en-IN" sz="2200" dirty="0">
                <a:solidFill>
                  <a:srgbClr val="FFFF00"/>
                </a:solidFill>
                <a:latin typeface="Times New Roman" panose="02020603050405020304" pitchFamily="18" charset="0"/>
                <a:cs typeface="Times New Roman" panose="02020603050405020304" pitchFamily="18" charset="0"/>
              </a:rPr>
              <a:t>Bagging: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Bagging, also known </a:t>
            </a:r>
            <a:r>
              <a:rPr lang="en-US" sz="2000" dirty="0">
                <a:solidFill>
                  <a:srgbClr val="FFFF00"/>
                </a:solidFill>
                <a:latin typeface="Times New Roman" panose="02020603050405020304" pitchFamily="18" charset="0"/>
                <a:cs typeface="Times New Roman" panose="02020603050405020304" pitchFamily="18" charset="0"/>
              </a:rPr>
              <a:t>as Bootstrap aggregating</a:t>
            </a:r>
            <a:r>
              <a:rPr lang="en-US" sz="2000" dirty="0">
                <a:latin typeface="Times New Roman" panose="02020603050405020304" pitchFamily="18" charset="0"/>
                <a:cs typeface="Times New Roman" panose="02020603050405020304" pitchFamily="18" charset="0"/>
              </a:rPr>
              <a:t>, is an ensemble learning technique that helps to improve the performance and accuracy of machine learning algorithms. It is used to deal with bias-variance trade-offs and reduces the variance of a prediction model. Bagging avoids </a:t>
            </a:r>
            <a:r>
              <a:rPr lang="en-US" sz="2000" dirty="0">
                <a:solidFill>
                  <a:srgbClr val="FFFF00"/>
                </a:solidFill>
                <a:latin typeface="Times New Roman" panose="02020603050405020304" pitchFamily="18" charset="0"/>
                <a:cs typeface="Times New Roman" panose="02020603050405020304" pitchFamily="18" charset="0"/>
              </a:rPr>
              <a:t>overfitting of data </a:t>
            </a:r>
            <a:r>
              <a:rPr lang="en-US" sz="2000" dirty="0">
                <a:latin typeface="Times New Roman" panose="02020603050405020304" pitchFamily="18" charset="0"/>
                <a:cs typeface="Times New Roman" panose="02020603050405020304" pitchFamily="18" charset="0"/>
              </a:rPr>
              <a:t>and is used for both regression and classification models, specifically for decision tree algorithms. </a:t>
            </a:r>
            <a:endParaRPr lang="en-IN" sz="24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15057" y="-670817"/>
            <a:ext cx="5854411" cy="3293106"/>
          </a:xfrm>
          <a:prstGeom prst="rect">
            <a:avLst/>
          </a:prstGeom>
        </p:spPr>
      </p:pic>
      <p:sp>
        <p:nvSpPr>
          <p:cNvPr id="9" name="TextBox 8"/>
          <p:cNvSpPr txBox="1"/>
          <p:nvPr/>
        </p:nvSpPr>
        <p:spPr>
          <a:xfrm>
            <a:off x="0" y="2369127"/>
            <a:ext cx="12192000" cy="1354217"/>
          </a:xfrm>
          <a:prstGeom prst="rect">
            <a:avLst/>
          </a:prstGeom>
          <a:noFill/>
        </p:spPr>
        <p:txBody>
          <a:bodyPr wrap="square" rtlCol="0">
            <a:spAutoFit/>
          </a:bodyPr>
          <a:lstStyle/>
          <a:p>
            <a:r>
              <a:rPr lang="en-US" sz="2200" dirty="0" smtClean="0">
                <a:solidFill>
                  <a:srgbClr val="FFFF00"/>
                </a:solidFill>
                <a:latin typeface="Times New Roman" panose="02020603050405020304" pitchFamily="18" charset="0"/>
                <a:cs typeface="Times New Roman" panose="02020603050405020304" pitchFamily="18" charset="0"/>
              </a:rPr>
              <a:t>Boosting:</a:t>
            </a:r>
          </a:p>
          <a:p>
            <a:pPr marL="285750" indent="-285750" algn="just">
              <a:buFont typeface="Wingdings" panose="05000000000000000000" pitchFamily="2" charset="2"/>
              <a:buChar char="Ø"/>
            </a:pPr>
            <a:r>
              <a:rPr lang="en-US" dirty="0" smtClean="0"/>
              <a:t> </a:t>
            </a:r>
            <a:r>
              <a:rPr lang="en-US" sz="2000" dirty="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s </a:t>
            </a:r>
            <a:r>
              <a:rPr lang="en-US" sz="2000" dirty="0">
                <a:latin typeface="Times New Roman" panose="02020603050405020304" pitchFamily="18" charset="0"/>
                <a:cs typeface="Times New Roman" panose="02020603050405020304" pitchFamily="18" charset="0"/>
              </a:rPr>
              <a:t>a method used in machine learning to </a:t>
            </a:r>
            <a:r>
              <a:rPr lang="en-US" sz="2000" dirty="0">
                <a:solidFill>
                  <a:srgbClr val="FFFF00"/>
                </a:solidFill>
                <a:latin typeface="Times New Roman" panose="02020603050405020304" pitchFamily="18" charset="0"/>
                <a:cs typeface="Times New Roman" panose="02020603050405020304" pitchFamily="18" charset="0"/>
              </a:rPr>
              <a:t>reduce errors </a:t>
            </a:r>
            <a:r>
              <a:rPr lang="en-US" sz="2000" dirty="0">
                <a:latin typeface="Times New Roman" panose="02020603050405020304" pitchFamily="18" charset="0"/>
                <a:cs typeface="Times New Roman" panose="02020603050405020304" pitchFamily="18" charset="0"/>
              </a:rPr>
              <a:t>in </a:t>
            </a:r>
            <a:r>
              <a:rPr lang="en-US" sz="2000" dirty="0">
                <a:solidFill>
                  <a:srgbClr val="FFFF00"/>
                </a:solidFill>
                <a:latin typeface="Times New Roman" panose="02020603050405020304" pitchFamily="18" charset="0"/>
                <a:cs typeface="Times New Roman" panose="02020603050405020304" pitchFamily="18" charset="0"/>
              </a:rPr>
              <a:t>predictive data analysis</a:t>
            </a:r>
            <a:r>
              <a:rPr lang="en-US" sz="2000" dirty="0">
                <a:latin typeface="Times New Roman" panose="02020603050405020304" pitchFamily="18" charset="0"/>
                <a:cs typeface="Times New Roman" panose="02020603050405020304" pitchFamily="18" charset="0"/>
              </a:rPr>
              <a:t>. Data scientists train machine learning software, called machine learning models, on labeled data to make guesses about unlabeled data. A single machine learning model might make prediction errors depending on the accuracy of the training dataset. </a:t>
            </a:r>
            <a:endParaRPr lang="en-IN" sz="2800" spc="-1" dirty="0">
              <a:solidFill>
                <a:srgbClr val="000000"/>
              </a:solidFill>
              <a:uFill>
                <a:solidFill>
                  <a:srgbClr val="FFFFFF"/>
                </a:solidFill>
              </a:u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79" y="3723345"/>
            <a:ext cx="4446493" cy="2972406"/>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1677" t="19272" r="13767" b="6301"/>
          <a:stretch/>
        </p:blipFill>
        <p:spPr>
          <a:xfrm>
            <a:off x="6996545" y="3723344"/>
            <a:ext cx="4627420" cy="2972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145027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82" y="96982"/>
            <a:ext cx="3633702" cy="581891"/>
          </a:xfrm>
        </p:spPr>
        <p:txBody>
          <a:bodyPr>
            <a:normAutofit fontScale="90000"/>
          </a:bodyPr>
          <a:lstStyle/>
          <a:p>
            <a:r>
              <a:rPr lang="en-IN" sz="3600" b="1" u="sng" dirty="0" smtClean="0">
                <a:latin typeface="Times New Roman" panose="02020603050405020304" pitchFamily="18" charset="0"/>
                <a:cs typeface="Times New Roman" panose="02020603050405020304" pitchFamily="18" charset="0"/>
              </a:rPr>
              <a:t>Data Visualization</a:t>
            </a:r>
            <a:endParaRPr lang="en-IN" sz="3600" b="1" u="sng"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913" r="-1"/>
          <a:stretch/>
        </p:blipFill>
        <p:spPr>
          <a:xfrm>
            <a:off x="318655" y="1856509"/>
            <a:ext cx="5555672" cy="40593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365" y="1856509"/>
            <a:ext cx="5223164" cy="4059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609600" y="6040581"/>
            <a:ext cx="4973782" cy="400110"/>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Pie Chart of Employee Benefit in Workplace</a:t>
            </a:r>
            <a:endParaRPr lang="en-IN"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650183" y="6040581"/>
            <a:ext cx="4807528" cy="400110"/>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Bar Graph Represent  Medical Care option </a:t>
            </a:r>
            <a:endParaRPr lang="en-IN" sz="2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83920" y="678873"/>
            <a:ext cx="11481609" cy="1015663"/>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solidFill>
                  <a:srgbClr val="FFFF00"/>
                </a:solidFill>
                <a:latin typeface="Times New Roman" panose="02020603050405020304" pitchFamily="18" charset="0"/>
                <a:cs typeface="Times New Roman" panose="02020603050405020304" pitchFamily="18" charset="0"/>
              </a:rPr>
              <a:t>Data visualization </a:t>
            </a:r>
            <a:r>
              <a:rPr lang="en-US" sz="2000" dirty="0">
                <a:latin typeface="Times New Roman" panose="02020603050405020304" pitchFamily="18" charset="0"/>
                <a:cs typeface="Times New Roman" panose="02020603050405020304" pitchFamily="18" charset="0"/>
              </a:rPr>
              <a:t>tools and technologies are essential to analyzing massive amounts of information and making data-driven decisions. The concept of </a:t>
            </a:r>
            <a:r>
              <a:rPr lang="en-US" sz="2000" dirty="0">
                <a:solidFill>
                  <a:srgbClr val="FFFF00"/>
                </a:solidFill>
                <a:latin typeface="Times New Roman" panose="02020603050405020304" pitchFamily="18" charset="0"/>
                <a:cs typeface="Times New Roman" panose="02020603050405020304" pitchFamily="18" charset="0"/>
              </a:rPr>
              <a:t>using pictures is to understand data </a:t>
            </a:r>
            <a:r>
              <a:rPr lang="en-US" sz="2000" dirty="0">
                <a:latin typeface="Times New Roman" panose="02020603050405020304" pitchFamily="18" charset="0"/>
                <a:cs typeface="Times New Roman" panose="02020603050405020304" pitchFamily="18" charset="0"/>
              </a:rPr>
              <a:t>that has been used for centuries.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54010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18" y="295355"/>
            <a:ext cx="6327355" cy="5509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037" y="295354"/>
            <a:ext cx="5347854" cy="55097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01447" y="6012872"/>
            <a:ext cx="5809896" cy="400110"/>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Histogram Representations of Higher Treatment Taken</a:t>
            </a:r>
            <a:endParaRPr lang="en-IN" sz="2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863653" y="6012872"/>
            <a:ext cx="4988909" cy="400110"/>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Family History suffering from Mental Health</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25197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256" y="386888"/>
            <a:ext cx="5549784" cy="5154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23" y="386888"/>
            <a:ext cx="5910003" cy="5154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536342" y="5888182"/>
            <a:ext cx="5070764" cy="400110"/>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Bar Graph Representation of Work Place Affect</a:t>
            </a:r>
            <a:endParaRPr lang="en-IN" sz="2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429069" y="5888182"/>
            <a:ext cx="3216158" cy="400110"/>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 Treatment (</a:t>
            </a:r>
            <a:r>
              <a:rPr lang="en-IN" sz="2000" dirty="0">
                <a:latin typeface="Times New Roman" panose="02020603050405020304" pitchFamily="18" charset="0"/>
                <a:cs typeface="Times New Roman" panose="02020603050405020304" pitchFamily="18" charset="0"/>
              </a:rPr>
              <a:t>T</a:t>
            </a:r>
            <a:r>
              <a:rPr lang="en-IN" sz="2000" dirty="0" smtClean="0">
                <a:latin typeface="Times New Roman" panose="02020603050405020304" pitchFamily="18" charset="0"/>
                <a:cs typeface="Times New Roman" panose="02020603050405020304" pitchFamily="18" charset="0"/>
              </a:rPr>
              <a:t>arget Variable)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4166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82" y="124690"/>
            <a:ext cx="3869230" cy="595745"/>
          </a:xfrm>
        </p:spPr>
        <p:txBody>
          <a:bodyPr>
            <a:normAutofit/>
          </a:bodyPr>
          <a:lstStyle/>
          <a:p>
            <a:r>
              <a:rPr lang="en-IN" sz="3200" b="1" u="sng" dirty="0" smtClean="0">
                <a:latin typeface="Times New Roman" panose="02020603050405020304" pitchFamily="18" charset="0"/>
                <a:cs typeface="Times New Roman" panose="02020603050405020304" pitchFamily="18" charset="0"/>
              </a:rPr>
              <a:t>PowerBI Dashboard</a:t>
            </a:r>
            <a:endParaRPr lang="en-IN" sz="32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02" y="817417"/>
            <a:ext cx="11865197" cy="58881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49829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27" y="255617"/>
            <a:ext cx="11748655" cy="6325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97061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491" y="0"/>
            <a:ext cx="5464703" cy="683941"/>
          </a:xfrm>
        </p:spPr>
        <p:txBody>
          <a:bodyPr>
            <a:normAutofit/>
          </a:bodyPr>
          <a:lstStyle/>
          <a:p>
            <a:r>
              <a:rPr lang="en-IN" sz="2800" b="1" u="sng" dirty="0" smtClean="0">
                <a:latin typeface="Times New Roman" panose="02020603050405020304" pitchFamily="18" charset="0"/>
                <a:cs typeface="Times New Roman" panose="02020603050405020304" pitchFamily="18" charset="0"/>
              </a:rPr>
              <a:t>Conclusion and Future Scope</a:t>
            </a:r>
            <a:endParaRPr lang="en-IN" sz="2800" b="1" u="sng"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9273" y="683941"/>
            <a:ext cx="10736357" cy="1015663"/>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analysis is done in the project that although mental health issues are on the rise due to increased </a:t>
            </a:r>
            <a:r>
              <a:rPr lang="en-US" sz="2000" dirty="0">
                <a:solidFill>
                  <a:srgbClr val="FFFF00"/>
                </a:solidFill>
                <a:latin typeface="Times New Roman" panose="02020603050405020304" pitchFamily="18" charset="0"/>
                <a:cs typeface="Times New Roman" panose="02020603050405020304" pitchFamily="18" charset="0"/>
              </a:rPr>
              <a:t>stress</a:t>
            </a:r>
            <a:r>
              <a:rPr lang="en-US" sz="2000" dirty="0">
                <a:latin typeface="Times New Roman" panose="02020603050405020304" pitchFamily="18" charset="0"/>
                <a:cs typeface="Times New Roman" panose="02020603050405020304" pitchFamily="18" charset="0"/>
              </a:rPr>
              <a:t> in the industry. Still, employers are far behind in </a:t>
            </a:r>
            <a:r>
              <a:rPr lang="en-US" sz="2000" dirty="0">
                <a:solidFill>
                  <a:srgbClr val="FFFF00"/>
                </a:solidFill>
                <a:latin typeface="Times New Roman" panose="02020603050405020304" pitchFamily="18" charset="0"/>
                <a:cs typeface="Times New Roman" panose="02020603050405020304" pitchFamily="18" charset="0"/>
              </a:rPr>
              <a:t>creating a workplace environment </a:t>
            </a:r>
            <a:r>
              <a:rPr lang="en-US" sz="2000" dirty="0">
                <a:latin typeface="Times New Roman" panose="02020603050405020304" pitchFamily="18" charset="0"/>
                <a:cs typeface="Times New Roman" panose="02020603050405020304" pitchFamily="18" charset="0"/>
              </a:rPr>
              <a:t>that is suitable for the employees facing these issues. </a:t>
            </a:r>
            <a:endParaRPr lang="en-IN"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0" y="1875713"/>
            <a:ext cx="10805630" cy="1015663"/>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As the world is moving at a </a:t>
            </a:r>
            <a:r>
              <a:rPr lang="en-IN" sz="2000" dirty="0" smtClean="0">
                <a:solidFill>
                  <a:srgbClr val="FFFF00"/>
                </a:solidFill>
                <a:latin typeface="Times New Roman" panose="02020603050405020304" pitchFamily="18" charset="0"/>
                <a:cs typeface="Times New Roman" panose="02020603050405020304" pitchFamily="18" charset="0"/>
              </a:rPr>
              <a:t>boost speed towards technology </a:t>
            </a:r>
            <a:r>
              <a:rPr lang="en-IN" sz="2000" dirty="0" smtClean="0">
                <a:latin typeface="Times New Roman" panose="02020603050405020304" pitchFamily="18" charset="0"/>
                <a:cs typeface="Times New Roman" panose="02020603050405020304" pitchFamily="18" charset="0"/>
              </a:rPr>
              <a:t>human is not aware of his health issues and firstly mental health was not an issue , but the progress in the field of technology led to increase the number of patients related to mental health.</a:t>
            </a:r>
            <a:endParaRPr lang="en-IN"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9273" y="3067485"/>
            <a:ext cx="11540836" cy="1015663"/>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Programmes should be carried out in each field not only in the technical industry but in each field , different types of awareness programmes should be carried out and each </a:t>
            </a:r>
            <a:r>
              <a:rPr lang="en-IN" sz="2000" dirty="0" smtClean="0">
                <a:solidFill>
                  <a:srgbClr val="FFFF00"/>
                </a:solidFill>
                <a:latin typeface="Times New Roman" panose="02020603050405020304" pitchFamily="18" charset="0"/>
                <a:cs typeface="Times New Roman" panose="02020603050405020304" pitchFamily="18" charset="0"/>
              </a:rPr>
              <a:t>one should participate </a:t>
            </a:r>
            <a:r>
              <a:rPr lang="en-IN" sz="2000" dirty="0" smtClean="0">
                <a:latin typeface="Times New Roman" panose="02020603050405020304" pitchFamily="18" charset="0"/>
                <a:cs typeface="Times New Roman" panose="02020603050405020304" pitchFamily="18" charset="0"/>
              </a:rPr>
              <a:t>in such programmes and be aware of ours mental health issue.</a:t>
            </a:r>
            <a:endParaRPr lang="en-IN"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ackgroundRemoval t="0" b="100000" l="2250" r="100000"/>
                    </a14:imgEffect>
                  </a14:imgLayer>
                </a14:imgProps>
              </a:ext>
              <a:ext uri="{28A0092B-C50C-407E-A947-70E740481C1C}">
                <a14:useLocalDpi xmlns:a14="http://schemas.microsoft.com/office/drawing/2010/main" val="0"/>
              </a:ext>
            </a:extLst>
          </a:blip>
          <a:stretch>
            <a:fillRect/>
          </a:stretch>
        </p:blipFill>
        <p:spPr>
          <a:xfrm>
            <a:off x="10224654" y="-91351"/>
            <a:ext cx="2438400" cy="2438400"/>
          </a:xfrm>
          <a:prstGeom prst="rect">
            <a:avLst/>
          </a:prstGeom>
        </p:spPr>
      </p:pic>
      <p:sp>
        <p:nvSpPr>
          <p:cNvPr id="10" name="TextBox 9"/>
          <p:cNvSpPr txBox="1"/>
          <p:nvPr/>
        </p:nvSpPr>
        <p:spPr>
          <a:xfrm>
            <a:off x="166255" y="4182041"/>
            <a:ext cx="7924800" cy="2523768"/>
          </a:xfrm>
          <a:prstGeom prst="rect">
            <a:avLst/>
          </a:prstGeom>
          <a:noFill/>
        </p:spPr>
        <p:txBody>
          <a:bodyPr wrap="square" rtlCol="0">
            <a:sp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National Alliance on Mental Illness (NAMI</a:t>
            </a:r>
            <a:r>
              <a:rPr lang="en-US" sz="2000" b="1" dirty="0" smtClean="0">
                <a:solidFill>
                  <a:srgbClr val="C00000"/>
                </a:solidFill>
                <a:latin typeface="Times New Roman" panose="02020603050405020304" pitchFamily="18" charset="0"/>
                <a:cs typeface="Times New Roman" panose="02020603050405020304" pitchFamily="18" charset="0"/>
              </a:rPr>
              <a:t>)</a:t>
            </a:r>
            <a:endParaRPr lang="en-US" sz="2000" dirty="0">
              <a:solidFill>
                <a:srgbClr val="C0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dirty="0">
                <a:solidFill>
                  <a:srgbClr val="FFFF00"/>
                </a:solidFill>
                <a:latin typeface="Times New Roman" panose="02020603050405020304" pitchFamily="18" charset="0"/>
                <a:cs typeface="Times New Roman" panose="02020603050405020304" pitchFamily="18" charset="0"/>
              </a:rPr>
              <a:t>NAMI</a:t>
            </a:r>
            <a:r>
              <a:rPr lang="en-US" sz="2000" dirty="0">
                <a:latin typeface="Times New Roman" panose="02020603050405020304" pitchFamily="18" charset="0"/>
                <a:cs typeface="Times New Roman" panose="02020603050405020304" pitchFamily="18" charset="0"/>
              </a:rPr>
              <a:t> Family-to-Family education program.</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NAMI Basics education program.</a:t>
            </a:r>
          </a:p>
          <a:p>
            <a:pPr marL="285750" indent="-285750" algn="just">
              <a:buFont typeface="Wingdings" panose="05000000000000000000" pitchFamily="2" charset="2"/>
              <a:buChar char="Ø"/>
            </a:pPr>
            <a:r>
              <a:rPr lang="en-US" sz="2000" dirty="0">
                <a:solidFill>
                  <a:srgbClr val="FFFF00"/>
                </a:solidFill>
                <a:latin typeface="Times New Roman" panose="02020603050405020304" pitchFamily="18" charset="0"/>
                <a:cs typeface="Times New Roman" panose="02020603050405020304" pitchFamily="18" charset="0"/>
              </a:rPr>
              <a:t>NAMI</a:t>
            </a:r>
            <a:r>
              <a:rPr lang="en-US" sz="2000" dirty="0">
                <a:latin typeface="Times New Roman" panose="02020603050405020304" pitchFamily="18" charset="0"/>
                <a:cs typeface="Times New Roman" panose="02020603050405020304" pitchFamily="18" charset="0"/>
              </a:rPr>
              <a:t> Peer-to-Peer education and support programs.</a:t>
            </a: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NAMI On Campus clubs for students.</a:t>
            </a:r>
          </a:p>
          <a:p>
            <a:pPr marL="285750" indent="-285750" algn="just">
              <a:buFont typeface="Wingdings" panose="05000000000000000000" pitchFamily="2" charset="2"/>
              <a:buChar char="Ø"/>
            </a:pPr>
            <a:r>
              <a:rPr lang="en-US" sz="2000" dirty="0">
                <a:solidFill>
                  <a:srgbClr val="FFFF00"/>
                </a:solidFill>
                <a:latin typeface="Times New Roman" panose="02020603050405020304" pitchFamily="18" charset="0"/>
                <a:cs typeface="Times New Roman" panose="02020603050405020304" pitchFamily="18" charset="0"/>
              </a:rPr>
              <a:t>NAMI </a:t>
            </a:r>
            <a:r>
              <a:rPr lang="en-US" sz="2000" dirty="0">
                <a:latin typeface="Times New Roman" panose="02020603050405020304" pitchFamily="18" charset="0"/>
                <a:cs typeface="Times New Roman" panose="02020603050405020304" pitchFamily="18" charset="0"/>
              </a:rPr>
              <a:t>Connection Recovery Support Group for individuals living with mental health problems.</a:t>
            </a:r>
          </a:p>
          <a:p>
            <a:pPr algn="just"/>
            <a:endParaRPr lang="en-IN" dirty="0"/>
          </a:p>
        </p:txBody>
      </p:sp>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2778" b="100000" l="10000" r="90000"/>
                    </a14:imgEffect>
                  </a14:imgLayer>
                </a14:imgProps>
              </a:ext>
              <a:ext uri="{28A0092B-C50C-407E-A947-70E740481C1C}">
                <a14:useLocalDpi xmlns:a14="http://schemas.microsoft.com/office/drawing/2010/main" val="0"/>
              </a:ext>
            </a:extLst>
          </a:blip>
          <a:stretch>
            <a:fillRect/>
          </a:stretch>
        </p:blipFill>
        <p:spPr>
          <a:xfrm>
            <a:off x="8529860" y="3638610"/>
            <a:ext cx="4357576" cy="2869623"/>
          </a:xfrm>
          <a:prstGeom prst="rect">
            <a:avLst/>
          </a:prstGeom>
        </p:spPr>
      </p:pic>
    </p:spTree>
    <p:extLst>
      <p:ext uri="{BB962C8B-B14F-4D97-AF65-F5344CB8AC3E}">
        <p14:creationId xmlns:p14="http://schemas.microsoft.com/office/powerpoint/2010/main" val="31444782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18" y="102727"/>
            <a:ext cx="3390576" cy="527824"/>
          </a:xfrm>
        </p:spPr>
        <p:txBody>
          <a:bodyPr>
            <a:noAutofit/>
          </a:bodyPr>
          <a:lstStyle/>
          <a:p>
            <a:r>
              <a:rPr lang="en-IN" sz="3600" b="1" u="sng" dirty="0" smtClean="0">
                <a:latin typeface="Times New Roman" panose="02020603050405020304" pitchFamily="18" charset="0"/>
                <a:cs typeface="Times New Roman" panose="02020603050405020304" pitchFamily="18" charset="0"/>
              </a:rPr>
              <a:t>References</a:t>
            </a:r>
            <a:endParaRPr lang="en-IN" sz="3600" b="1"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9274" y="1046187"/>
            <a:ext cx="11222182" cy="5078313"/>
          </a:xfrm>
          <a:prstGeom prst="rect">
            <a:avLst/>
          </a:prstGeom>
          <a:noFill/>
        </p:spPr>
        <p:txBody>
          <a:bodyPr wrap="square" rtlCol="0">
            <a:spAutoFit/>
          </a:bodyPr>
          <a:lstStyle/>
          <a:p>
            <a:pPr algn="just"/>
            <a:endParaRPr lang="en-IN" dirty="0"/>
          </a:p>
          <a:p>
            <a:pPr marL="285750" indent="-285750" algn="just">
              <a:buFont typeface="Wingdings" panose="05000000000000000000" pitchFamily="2" charset="2"/>
              <a:buChar char="Ø"/>
            </a:pPr>
            <a:r>
              <a:rPr lang="en-US" i="1" dirty="0">
                <a:latin typeface="Times New Roman" panose="02020603050405020304" pitchFamily="18" charset="0"/>
                <a:cs typeface="Times New Roman" panose="02020603050405020304" pitchFamily="18" charset="0"/>
              </a:rPr>
              <a:t>Sharon Leighton and Nisha Dogra. Defining mental health and mental illness Vol 01, Jan-2009. </a:t>
            </a:r>
          </a:p>
          <a:p>
            <a:pPr marL="285750" indent="-285750" algn="just">
              <a:buFont typeface="Wingdings" panose="05000000000000000000" pitchFamily="2" charset="2"/>
              <a:buChar char="Ø"/>
            </a:pPr>
            <a:endParaRPr lang="en-IN" i="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i="1" dirty="0" smtClean="0">
                <a:latin typeface="Times New Roman" panose="02020603050405020304" pitchFamily="18" charset="0"/>
                <a:cs typeface="Times New Roman" panose="02020603050405020304" pitchFamily="18" charset="0"/>
              </a:rPr>
              <a:t>Mental </a:t>
            </a:r>
            <a:r>
              <a:rPr lang="en-US" i="1" dirty="0">
                <a:latin typeface="Times New Roman" panose="02020603050405020304" pitchFamily="18" charset="0"/>
                <a:cs typeface="Times New Roman" panose="02020603050405020304" pitchFamily="18" charset="0"/>
              </a:rPr>
              <a:t>Health Continuum. Beyond blue. Website: https://beyou.edu.au/resources/mental-health-continuum. Accessed September 1, 2020. </a:t>
            </a:r>
          </a:p>
          <a:p>
            <a:pPr marL="285750" indent="-285750" algn="just">
              <a:buFont typeface="Wingdings" panose="05000000000000000000" pitchFamily="2" charset="2"/>
              <a:buChar char="Ø"/>
            </a:pPr>
            <a:endParaRPr lang="en-IN" i="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i="1"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National Institute of Mental Health. Any mental illness https:www.nimh.nih.gov/health/statistics/mental-illness.shtml#part_154785 Accessed September 1, 2020. </a:t>
            </a:r>
          </a:p>
          <a:p>
            <a:pPr algn="just"/>
            <a:endParaRPr lang="en-IN" dirty="0"/>
          </a:p>
          <a:p>
            <a:pPr marL="285750" indent="-285750" algn="just">
              <a:buFont typeface="Wingdings" panose="05000000000000000000" pitchFamily="2" charset="2"/>
              <a:buChar char="Ø"/>
            </a:pPr>
            <a:r>
              <a:rPr lang="en-US" i="1"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World Health Organization. Promoting mental health: concepts, emerging evidence, practice (Summary Report) Geneva: World Health Organization; 2004. </a:t>
            </a:r>
            <a:endParaRPr lang="en-US" i="1" dirty="0" smtClean="0">
              <a:latin typeface="Times New Roman" panose="02020603050405020304" pitchFamily="18" charset="0"/>
              <a:cs typeface="Times New Roman" panose="02020603050405020304" pitchFamily="18" charset="0"/>
            </a:endParaRPr>
          </a:p>
          <a:p>
            <a:pPr algn="just"/>
            <a:endParaRPr lang="en-US" dirty="0"/>
          </a:p>
          <a:p>
            <a:pPr algn="just"/>
            <a:r>
              <a:rPr lang="en-IN" b="1" dirty="0">
                <a:solidFill>
                  <a:srgbClr val="FFFF00"/>
                </a:solidFill>
                <a:latin typeface="Times New Roman" panose="02020603050405020304" pitchFamily="18" charset="0"/>
                <a:cs typeface="Times New Roman" panose="02020603050405020304" pitchFamily="18" charset="0"/>
              </a:rPr>
              <a:t>Websites (Data References)</a:t>
            </a:r>
            <a:r>
              <a:rPr lang="en-IN" dirty="0">
                <a:solidFill>
                  <a:srgbClr val="FFFF00"/>
                </a:solidFill>
                <a:latin typeface="Times New Roman" panose="02020603050405020304" pitchFamily="18" charset="0"/>
                <a:cs typeface="Times New Roman" panose="02020603050405020304" pitchFamily="18" charset="0"/>
              </a:rPr>
              <a:t>: </a:t>
            </a:r>
            <a:endParaRPr lang="en-IN" dirty="0" smtClean="0">
              <a:solidFill>
                <a:srgbClr val="FFFF00"/>
              </a:solidFill>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smtClean="0"/>
              <a:t> </a:t>
            </a:r>
            <a:r>
              <a:rPr lang="en-IN" dirty="0">
                <a:latin typeface="Times New Roman" panose="02020603050405020304" pitchFamily="18" charset="0"/>
                <a:cs typeface="Times New Roman" panose="02020603050405020304" pitchFamily="18" charset="0"/>
              </a:rPr>
              <a:t>https://www.kaggle.com/datasets/osmi/mental-health-in-tech-survey </a:t>
            </a:r>
          </a:p>
          <a:p>
            <a:pPr marL="285750" indent="-285750" algn="just">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https</a:t>
            </a:r>
            <a:r>
              <a:rPr lang="en-IN" dirty="0">
                <a:latin typeface="Times New Roman" panose="02020603050405020304" pitchFamily="18" charset="0"/>
                <a:cs typeface="Times New Roman" panose="02020603050405020304" pitchFamily="18" charset="0"/>
              </a:rPr>
              <a:t>://osmhhelp.org/research </a:t>
            </a:r>
          </a:p>
          <a:p>
            <a:pPr algn="just"/>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910" y="110520"/>
            <a:ext cx="2944182" cy="1511877"/>
          </a:xfrm>
          <a:prstGeom prst="rect">
            <a:avLst/>
          </a:prstGeom>
          <a:ln>
            <a:noFill/>
          </a:ln>
          <a:effectLst>
            <a:softEdge rad="112500"/>
          </a:effectLst>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466" b="96164" l="957" r="89713"/>
                    </a14:imgEffect>
                  </a14:imgLayer>
                </a14:imgProps>
              </a:ext>
              <a:ext uri="{28A0092B-C50C-407E-A947-70E740481C1C}">
                <a14:useLocalDpi xmlns:a14="http://schemas.microsoft.com/office/drawing/2010/main" val="0"/>
              </a:ext>
            </a:extLst>
          </a:blip>
          <a:stretch>
            <a:fillRect/>
          </a:stretch>
        </p:blipFill>
        <p:spPr>
          <a:xfrm>
            <a:off x="9402864" y="4262173"/>
            <a:ext cx="2972755" cy="2595827"/>
          </a:xfrm>
          <a:prstGeom prst="rect">
            <a:avLst/>
          </a:prstGeom>
        </p:spPr>
      </p:pic>
    </p:spTree>
    <p:extLst>
      <p:ext uri="{BB962C8B-B14F-4D97-AF65-F5344CB8AC3E}">
        <p14:creationId xmlns:p14="http://schemas.microsoft.com/office/powerpoint/2010/main" val="2800771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B68DF3-22E7-6E6F-8A8F-95BE2BBEC6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0653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34159"/>
            <a:ext cx="11914909" cy="5523842"/>
          </a:xfrm>
        </p:spPr>
        <p:txBody>
          <a:bodyPr/>
          <a:lstStyle/>
          <a:p>
            <a:r>
              <a:rPr lang="en-IN" b="1" dirty="0" smtClean="0">
                <a:latin typeface="Times New Roman" panose="02020603050405020304" pitchFamily="18" charset="0"/>
                <a:cs typeface="Times New Roman" panose="02020603050405020304" pitchFamily="18" charset="0"/>
              </a:rPr>
              <a:t>Introduction</a:t>
            </a:r>
          </a:p>
          <a:p>
            <a:pPr algn="r"/>
            <a:r>
              <a:rPr lang="en-IN" b="1" dirty="0" smtClean="0">
                <a:latin typeface="Times New Roman" panose="02020603050405020304" pitchFamily="18" charset="0"/>
                <a:cs typeface="Times New Roman" panose="02020603050405020304" pitchFamily="18" charset="0"/>
              </a:rPr>
              <a:t>Problem Statement and Objectives</a:t>
            </a:r>
          </a:p>
          <a:p>
            <a:r>
              <a:rPr lang="en-IN" b="1" dirty="0" smtClean="0">
                <a:latin typeface="Times New Roman" panose="02020603050405020304" pitchFamily="18" charset="0"/>
                <a:cs typeface="Times New Roman" panose="02020603050405020304" pitchFamily="18" charset="0"/>
              </a:rPr>
              <a:t>Methodology.</a:t>
            </a:r>
          </a:p>
          <a:p>
            <a:pPr algn="r"/>
            <a:r>
              <a:rPr lang="en-IN" b="1" dirty="0" smtClean="0">
                <a:latin typeface="Times New Roman" panose="02020603050405020304" pitchFamily="18" charset="0"/>
                <a:cs typeface="Times New Roman" panose="02020603050405020304" pitchFamily="18" charset="0"/>
              </a:rPr>
              <a:t>Data Collections and Pre-Processing.</a:t>
            </a:r>
          </a:p>
          <a:p>
            <a:r>
              <a:rPr lang="en-IN" b="1" dirty="0" smtClean="0">
                <a:latin typeface="Times New Roman" panose="02020603050405020304" pitchFamily="18" charset="0"/>
                <a:cs typeface="Times New Roman" panose="02020603050405020304" pitchFamily="18" charset="0"/>
              </a:rPr>
              <a:t>Data Handling.</a:t>
            </a:r>
          </a:p>
          <a:p>
            <a:pPr algn="r"/>
            <a:r>
              <a:rPr lang="en-IN" b="1" dirty="0" smtClean="0">
                <a:latin typeface="Times New Roman" panose="02020603050405020304" pitchFamily="18" charset="0"/>
                <a:cs typeface="Times New Roman" panose="02020603050405020304" pitchFamily="18" charset="0"/>
              </a:rPr>
              <a:t>Machine Learning Algorithms.</a:t>
            </a:r>
          </a:p>
          <a:p>
            <a:r>
              <a:rPr lang="en-IN" b="1" dirty="0" smtClean="0">
                <a:latin typeface="Times New Roman" panose="02020603050405020304" pitchFamily="18" charset="0"/>
                <a:cs typeface="Times New Roman" panose="02020603050405020304" pitchFamily="18" charset="0"/>
              </a:rPr>
              <a:t>Data Visualization.</a:t>
            </a:r>
          </a:p>
          <a:p>
            <a:pPr algn="r"/>
            <a:r>
              <a:rPr lang="en-IN" b="1" dirty="0" smtClean="0">
                <a:latin typeface="Times New Roman" panose="02020603050405020304" pitchFamily="18" charset="0"/>
                <a:cs typeface="Times New Roman" panose="02020603050405020304" pitchFamily="18" charset="0"/>
              </a:rPr>
              <a:t>Power BI Dashboard.</a:t>
            </a:r>
          </a:p>
          <a:p>
            <a:r>
              <a:rPr lang="en-IN" b="1" dirty="0" smtClean="0">
                <a:latin typeface="Times New Roman" panose="02020603050405020304" pitchFamily="18" charset="0"/>
                <a:cs typeface="Times New Roman" panose="02020603050405020304" pitchFamily="18" charset="0"/>
              </a:rPr>
              <a:t>Conclusion and Future Scope</a:t>
            </a:r>
          </a:p>
          <a:p>
            <a:pPr algn="r"/>
            <a:r>
              <a:rPr lang="en-IN" b="1" dirty="0" smtClean="0">
                <a:latin typeface="Times New Roman" panose="02020603050405020304" pitchFamily="18" charset="0"/>
                <a:cs typeface="Times New Roman" panose="02020603050405020304" pitchFamily="18" charset="0"/>
              </a:rPr>
              <a:t>References</a:t>
            </a:r>
          </a:p>
          <a:p>
            <a:pPr lvl="1"/>
            <a:endParaRPr lang="en-IN" dirty="0" smtClean="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990109" y="-356518"/>
            <a:ext cx="5237018" cy="2436253"/>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ackgroundRemoval t="9694" b="96429" l="1946" r="89494"/>
                    </a14:imgEffect>
                  </a14:imgLayer>
                </a14:imgProps>
              </a:ext>
              <a:ext uri="{28A0092B-C50C-407E-A947-70E740481C1C}">
                <a14:useLocalDpi xmlns:a14="http://schemas.microsoft.com/office/drawing/2010/main" val="0"/>
              </a:ext>
            </a:extLst>
          </a:blip>
          <a:stretch>
            <a:fillRect/>
          </a:stretch>
        </p:blipFill>
        <p:spPr>
          <a:xfrm>
            <a:off x="8834005" y="193962"/>
            <a:ext cx="1750868" cy="1335292"/>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9694" b="96429" l="1946" r="89494"/>
                    </a14:imgEffect>
                  </a14:imgLayer>
                </a14:imgProps>
              </a:ext>
              <a:ext uri="{28A0092B-C50C-407E-A947-70E740481C1C}">
                <a14:useLocalDpi xmlns:a14="http://schemas.microsoft.com/office/drawing/2010/main" val="0"/>
              </a:ext>
            </a:extLst>
          </a:blip>
          <a:stretch>
            <a:fillRect/>
          </a:stretch>
        </p:blipFill>
        <p:spPr>
          <a:xfrm>
            <a:off x="2850327" y="96981"/>
            <a:ext cx="1749382" cy="1334159"/>
          </a:xfrm>
          <a:prstGeom prst="rect">
            <a:avLst/>
          </a:prstGeom>
        </p:spPr>
      </p:pic>
      <p:pic>
        <p:nvPicPr>
          <p:cNvPr id="12" name="Picture 11"/>
          <p:cNvPicPr>
            <a:picLocks noChangeAspect="1"/>
          </p:cNvPicPr>
          <p:nvPr/>
        </p:nvPicPr>
        <p:blipFill>
          <a:blip r:embed="rId6">
            <a:duotone>
              <a:prstClr val="black"/>
              <a:srgbClr val="FFFF00">
                <a:tint val="45000"/>
                <a:satMod val="400000"/>
              </a:srgbClr>
            </a:duotone>
            <a:extLst>
              <a:ext uri="{BEBA8EAE-BF5A-486C-A8C5-ECC9F3942E4B}">
                <a14:imgProps xmlns:a14="http://schemas.microsoft.com/office/drawing/2010/main">
                  <a14:imgLayer r:embed="rId7">
                    <a14:imgEffect>
                      <a14:backgroundRemoval t="10000" b="90000" l="1196" r="98804"/>
                    </a14:imgEffect>
                    <a14:imgEffect>
                      <a14:artisticPhotocopy/>
                    </a14:imgEffect>
                  </a14:imgLayer>
                </a14:imgProps>
              </a:ext>
              <a:ext uri="{28A0092B-C50C-407E-A947-70E740481C1C}">
                <a14:useLocalDpi xmlns:a14="http://schemas.microsoft.com/office/drawing/2010/main" val="0"/>
              </a:ext>
            </a:extLst>
          </a:blip>
          <a:stretch>
            <a:fillRect/>
          </a:stretch>
        </p:blipFill>
        <p:spPr>
          <a:xfrm rot="349264">
            <a:off x="2098618" y="858128"/>
            <a:ext cx="5072048" cy="2031037"/>
          </a:xfrm>
          <a:prstGeom prst="rect">
            <a:avLst/>
          </a:prstGeom>
        </p:spPr>
      </p:pic>
      <p:pic>
        <p:nvPicPr>
          <p:cNvPr id="13" name="Picture 12"/>
          <p:cNvPicPr>
            <a:picLocks noChangeAspect="1"/>
          </p:cNvPicPr>
          <p:nvPr/>
        </p:nvPicPr>
        <p:blipFill>
          <a:blip r:embed="rId6">
            <a:duotone>
              <a:prstClr val="black"/>
              <a:srgbClr val="FFFF00">
                <a:tint val="45000"/>
                <a:satMod val="400000"/>
              </a:srgbClr>
            </a:duotone>
            <a:extLst>
              <a:ext uri="{BEBA8EAE-BF5A-486C-A8C5-ECC9F3942E4B}">
                <a14:imgProps xmlns:a14="http://schemas.microsoft.com/office/drawing/2010/main">
                  <a14:imgLayer r:embed="rId7">
                    <a14:imgEffect>
                      <a14:backgroundRemoval t="10000" b="90000" l="1196" r="98804"/>
                    </a14:imgEffect>
                    <a14:imgEffect>
                      <a14:artisticPhotocopy/>
                    </a14:imgEffect>
                  </a14:imgLayer>
                </a14:imgProps>
              </a:ext>
              <a:ext uri="{28A0092B-C50C-407E-A947-70E740481C1C}">
                <a14:useLocalDpi xmlns:a14="http://schemas.microsoft.com/office/drawing/2010/main" val="0"/>
              </a:ext>
            </a:extLst>
          </a:blip>
          <a:stretch>
            <a:fillRect/>
          </a:stretch>
        </p:blipFill>
        <p:spPr>
          <a:xfrm rot="349264">
            <a:off x="2099431" y="1912686"/>
            <a:ext cx="4756337" cy="2031037"/>
          </a:xfrm>
          <a:prstGeom prst="rect">
            <a:avLst/>
          </a:prstGeom>
        </p:spPr>
      </p:pic>
      <p:pic>
        <p:nvPicPr>
          <p:cNvPr id="14" name="Picture 13"/>
          <p:cNvPicPr>
            <a:picLocks noChangeAspect="1"/>
          </p:cNvPicPr>
          <p:nvPr/>
        </p:nvPicPr>
        <p:blipFill>
          <a:blip r:embed="rId6">
            <a:duotone>
              <a:prstClr val="black"/>
              <a:srgbClr val="FFFF00">
                <a:tint val="45000"/>
                <a:satMod val="400000"/>
              </a:srgbClr>
            </a:duotone>
            <a:extLst>
              <a:ext uri="{BEBA8EAE-BF5A-486C-A8C5-ECC9F3942E4B}">
                <a14:imgProps xmlns:a14="http://schemas.microsoft.com/office/drawing/2010/main">
                  <a14:imgLayer r:embed="rId7">
                    <a14:imgEffect>
                      <a14:backgroundRemoval t="10000" b="90000" l="1196" r="98804"/>
                    </a14:imgEffect>
                    <a14:imgEffect>
                      <a14:artisticPhotocopy/>
                    </a14:imgEffect>
                  </a14:imgLayer>
                </a14:imgProps>
              </a:ext>
              <a:ext uri="{28A0092B-C50C-407E-A947-70E740481C1C}">
                <a14:useLocalDpi xmlns:a14="http://schemas.microsoft.com/office/drawing/2010/main" val="0"/>
              </a:ext>
            </a:extLst>
          </a:blip>
          <a:stretch>
            <a:fillRect/>
          </a:stretch>
        </p:blipFill>
        <p:spPr>
          <a:xfrm rot="349264">
            <a:off x="2355010" y="2979182"/>
            <a:ext cx="5288840" cy="2031037"/>
          </a:xfrm>
          <a:prstGeom prst="rect">
            <a:avLst/>
          </a:prstGeom>
        </p:spPr>
      </p:pic>
      <p:pic>
        <p:nvPicPr>
          <p:cNvPr id="15" name="Picture 14"/>
          <p:cNvPicPr>
            <a:picLocks noChangeAspect="1"/>
          </p:cNvPicPr>
          <p:nvPr/>
        </p:nvPicPr>
        <p:blipFill>
          <a:blip r:embed="rId6">
            <a:duotone>
              <a:prstClr val="black"/>
              <a:srgbClr val="FFFF00">
                <a:tint val="45000"/>
                <a:satMod val="400000"/>
              </a:srgbClr>
            </a:duotone>
            <a:extLst>
              <a:ext uri="{BEBA8EAE-BF5A-486C-A8C5-ECC9F3942E4B}">
                <a14:imgProps xmlns:a14="http://schemas.microsoft.com/office/drawing/2010/main">
                  <a14:imgLayer r:embed="rId7">
                    <a14:imgEffect>
                      <a14:backgroundRemoval t="10000" b="90000" l="1196" r="98804"/>
                    </a14:imgEffect>
                    <a14:imgEffect>
                      <a14:artisticPhotocopy/>
                    </a14:imgEffect>
                  </a14:imgLayer>
                </a14:imgProps>
              </a:ext>
              <a:ext uri="{28A0092B-C50C-407E-A947-70E740481C1C}">
                <a14:useLocalDpi xmlns:a14="http://schemas.microsoft.com/office/drawing/2010/main" val="0"/>
              </a:ext>
            </a:extLst>
          </a:blip>
          <a:stretch>
            <a:fillRect/>
          </a:stretch>
        </p:blipFill>
        <p:spPr>
          <a:xfrm rot="401035">
            <a:off x="2844139" y="3999678"/>
            <a:ext cx="5891689" cy="2031037"/>
          </a:xfrm>
          <a:prstGeom prst="rect">
            <a:avLst/>
          </a:prstGeom>
        </p:spPr>
      </p:pic>
      <p:pic>
        <p:nvPicPr>
          <p:cNvPr id="16" name="Picture 15"/>
          <p:cNvPicPr>
            <a:picLocks noChangeAspect="1"/>
          </p:cNvPicPr>
          <p:nvPr/>
        </p:nvPicPr>
        <p:blipFill>
          <a:blip r:embed="rId6">
            <a:duotone>
              <a:prstClr val="black"/>
              <a:srgbClr val="FFFF00">
                <a:tint val="45000"/>
                <a:satMod val="400000"/>
              </a:srgbClr>
            </a:duotone>
            <a:extLst>
              <a:ext uri="{BEBA8EAE-BF5A-486C-A8C5-ECC9F3942E4B}">
                <a14:imgProps xmlns:a14="http://schemas.microsoft.com/office/drawing/2010/main">
                  <a14:imgLayer r:embed="rId7">
                    <a14:imgEffect>
                      <a14:backgroundRemoval t="10000" b="90000" l="1196" r="98804"/>
                    </a14:imgEffect>
                    <a14:imgEffect>
                      <a14:artisticPhotocopy/>
                    </a14:imgEffect>
                  </a14:imgLayer>
                </a14:imgProps>
              </a:ext>
              <a:ext uri="{28A0092B-C50C-407E-A947-70E740481C1C}">
                <a14:useLocalDpi xmlns:a14="http://schemas.microsoft.com/office/drawing/2010/main" val="0"/>
              </a:ext>
            </a:extLst>
          </a:blip>
          <a:stretch>
            <a:fillRect/>
          </a:stretch>
        </p:blipFill>
        <p:spPr>
          <a:xfrm rot="349264">
            <a:off x="4231659" y="5120548"/>
            <a:ext cx="5288840" cy="2031037"/>
          </a:xfrm>
          <a:prstGeom prst="rect">
            <a:avLst/>
          </a:prstGeom>
        </p:spPr>
      </p:pic>
    </p:spTree>
    <p:extLst>
      <p:ext uri="{BB962C8B-B14F-4D97-AF65-F5344CB8AC3E}">
        <p14:creationId xmlns:p14="http://schemas.microsoft.com/office/powerpoint/2010/main" val="3589858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76442" y="-237330"/>
            <a:ext cx="4350327" cy="1761328"/>
          </a:xfrm>
          <a:prstGeom prst="rect">
            <a:avLst/>
          </a:prstGeom>
        </p:spPr>
      </p:pic>
      <p:sp>
        <p:nvSpPr>
          <p:cNvPr id="5" name="TextBox 4"/>
          <p:cNvSpPr txBox="1"/>
          <p:nvPr/>
        </p:nvSpPr>
        <p:spPr>
          <a:xfrm>
            <a:off x="2889593" y="200559"/>
            <a:ext cx="9163863" cy="1323439"/>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Mental illness is a health problem that undoubtedly impacts emotions, reasoning, and social interaction of a person. These issues have shown that mental illness gives serious consequences across societies and demands new strategies for prevention and intervention</a:t>
            </a:r>
            <a:r>
              <a:rPr lang="en-IN" dirty="0">
                <a:latin typeface="Times New Roman" panose="02020603050405020304" pitchFamily="18" charset="0"/>
                <a:cs typeface="Times New Roman" panose="02020603050405020304" pitchFamily="18" charset="0"/>
              </a:rPr>
              <a:t>. </a:t>
            </a:r>
          </a:p>
        </p:txBody>
      </p:sp>
      <p:pic>
        <p:nvPicPr>
          <p:cNvPr id="6" name="Picture 5"/>
          <p:cNvPicPr>
            <a:picLocks noChangeAspect="1"/>
          </p:cNvPicPr>
          <p:nvPr/>
        </p:nvPicPr>
        <p:blipFill>
          <a:blip r:embed="rId4"/>
          <a:stretch>
            <a:fillRect/>
          </a:stretch>
        </p:blipFill>
        <p:spPr>
          <a:xfrm>
            <a:off x="77748" y="1801089"/>
            <a:ext cx="2766049" cy="3837711"/>
          </a:xfrm>
          <a:prstGeom prst="rect">
            <a:avLst/>
          </a:prstGeom>
        </p:spPr>
      </p:pic>
      <p:sp>
        <p:nvSpPr>
          <p:cNvPr id="8" name="TextBox 7"/>
          <p:cNvSpPr txBox="1"/>
          <p:nvPr/>
        </p:nvSpPr>
        <p:spPr>
          <a:xfrm>
            <a:off x="1083084" y="5713205"/>
            <a:ext cx="1230625"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Stress</a:t>
            </a:r>
          </a:p>
        </p:txBody>
      </p:sp>
      <p:pic>
        <p:nvPicPr>
          <p:cNvPr id="9" name="Picture 8"/>
          <p:cNvPicPr>
            <a:picLocks noChangeAspect="1"/>
          </p:cNvPicPr>
          <p:nvPr/>
        </p:nvPicPr>
        <p:blipFill>
          <a:blip r:embed="rId5"/>
          <a:stretch>
            <a:fillRect/>
          </a:stretch>
        </p:blipFill>
        <p:spPr>
          <a:xfrm>
            <a:off x="3169682" y="1801089"/>
            <a:ext cx="2819097" cy="3912116"/>
          </a:xfrm>
          <a:prstGeom prst="rect">
            <a:avLst/>
          </a:prstGeom>
        </p:spPr>
      </p:pic>
      <p:sp>
        <p:nvSpPr>
          <p:cNvPr id="10" name="TextBox 9"/>
          <p:cNvSpPr txBox="1"/>
          <p:nvPr/>
        </p:nvSpPr>
        <p:spPr>
          <a:xfrm>
            <a:off x="4251247" y="5713205"/>
            <a:ext cx="1230625" cy="584775"/>
          </a:xfrm>
          <a:prstGeom prst="rect">
            <a:avLst/>
          </a:prstGeom>
          <a:noFill/>
        </p:spPr>
        <p:txBody>
          <a:bodyPr wrap="square" rtlCol="0">
            <a:spAutoFit/>
          </a:bodyPr>
          <a:lstStyle/>
          <a:p>
            <a:r>
              <a:rPr lang="en-IN" sz="3200" dirty="0" smtClean="0">
                <a:latin typeface="Times New Roman" panose="02020603050405020304" pitchFamily="18" charset="0"/>
                <a:cs typeface="Times New Roman" panose="02020603050405020304" pitchFamily="18" charset="0"/>
              </a:rPr>
              <a:t>Fear</a:t>
            </a:r>
            <a:endParaRPr lang="en-IN" sz="32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6"/>
          <a:stretch>
            <a:fillRect/>
          </a:stretch>
        </p:blipFill>
        <p:spPr>
          <a:xfrm>
            <a:off x="6234742" y="1801090"/>
            <a:ext cx="2805242" cy="3912115"/>
          </a:xfrm>
          <a:prstGeom prst="rect">
            <a:avLst/>
          </a:prstGeom>
        </p:spPr>
      </p:pic>
      <p:sp>
        <p:nvSpPr>
          <p:cNvPr id="12" name="TextBox 11"/>
          <p:cNvSpPr txBox="1"/>
          <p:nvPr/>
        </p:nvSpPr>
        <p:spPr>
          <a:xfrm>
            <a:off x="7070344" y="5713205"/>
            <a:ext cx="1579691" cy="584775"/>
          </a:xfrm>
          <a:prstGeom prst="rect">
            <a:avLst/>
          </a:prstGeom>
          <a:noFill/>
        </p:spPr>
        <p:txBody>
          <a:bodyPr wrap="square" rtlCol="0">
            <a:spAutoFit/>
          </a:bodyPr>
          <a:lstStyle/>
          <a:p>
            <a:r>
              <a:rPr lang="en-IN" sz="3200" dirty="0" smtClean="0">
                <a:latin typeface="Times New Roman" panose="02020603050405020304" pitchFamily="18" charset="0"/>
                <a:cs typeface="Times New Roman" panose="02020603050405020304" pitchFamily="18" charset="0"/>
              </a:rPr>
              <a:t>Anxiety</a:t>
            </a:r>
            <a:endParaRPr lang="en-IN" sz="32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7"/>
          <a:stretch>
            <a:fillRect/>
          </a:stretch>
        </p:blipFill>
        <p:spPr>
          <a:xfrm>
            <a:off x="9285948" y="1801089"/>
            <a:ext cx="2767508" cy="3912116"/>
          </a:xfrm>
          <a:prstGeom prst="rect">
            <a:avLst/>
          </a:prstGeom>
        </p:spPr>
      </p:pic>
      <p:sp>
        <p:nvSpPr>
          <p:cNvPr id="14" name="TextBox 13"/>
          <p:cNvSpPr txBox="1"/>
          <p:nvPr/>
        </p:nvSpPr>
        <p:spPr>
          <a:xfrm>
            <a:off x="9582902" y="5673561"/>
            <a:ext cx="2173600" cy="584775"/>
          </a:xfrm>
          <a:prstGeom prst="rect">
            <a:avLst/>
          </a:prstGeom>
          <a:noFill/>
        </p:spPr>
        <p:txBody>
          <a:bodyPr wrap="square" rtlCol="0">
            <a:spAutoFit/>
          </a:bodyPr>
          <a:lstStyle/>
          <a:p>
            <a:r>
              <a:rPr lang="en-IN" sz="3200" dirty="0" smtClean="0">
                <a:latin typeface="Times New Roman" panose="02020603050405020304" pitchFamily="18" charset="0"/>
                <a:cs typeface="Times New Roman" panose="02020603050405020304" pitchFamily="18" charset="0"/>
              </a:rPr>
              <a:t>Depression</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309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99"/>
            <a:ext cx="5050302" cy="2701275"/>
          </a:xfrm>
          <a:prstGeom prst="rect">
            <a:avLst/>
          </a:prstGeom>
        </p:spPr>
      </p:pic>
      <p:sp>
        <p:nvSpPr>
          <p:cNvPr id="15" name="TextBox 14"/>
          <p:cNvSpPr txBox="1"/>
          <p:nvPr/>
        </p:nvSpPr>
        <p:spPr>
          <a:xfrm>
            <a:off x="4911634" y="429129"/>
            <a:ext cx="7280366" cy="1804620"/>
          </a:xfrm>
          <a:prstGeom prst="rect">
            <a:avLst/>
          </a:prstGeom>
          <a:noFill/>
        </p:spPr>
        <p:txBody>
          <a:bodyPr wrap="square" rtlCol="0">
            <a:spAutoFit/>
          </a:bodyPr>
          <a:lstStyle/>
          <a:p>
            <a:pPr algn="just"/>
            <a:r>
              <a:rPr lang="en-US" sz="2800" dirty="0" smtClean="0">
                <a:latin typeface="Times New Roman" panose="02020603050405020304" pitchFamily="18" charset="0"/>
                <a:cs typeface="Times New Roman" panose="02020603050405020304" pitchFamily="18" charset="0"/>
              </a:rPr>
              <a:t>To Examines the frequency of mental health disorders among employees and analysis their frame of mind towards mental health in the workplaces.</a:t>
            </a:r>
            <a:endParaRPr lang="en-IN" sz="28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138" y="2886891"/>
            <a:ext cx="4787746" cy="3056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p:cNvSpPr txBox="1"/>
          <p:nvPr/>
        </p:nvSpPr>
        <p:spPr>
          <a:xfrm>
            <a:off x="195942" y="3419013"/>
            <a:ext cx="7106195" cy="2800767"/>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To Raise awareness about the importance of mental health and well-being.</a:t>
            </a:r>
          </a:p>
          <a:p>
            <a:pPr marL="342900" indent="-342900">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To provide and promote access to evidence based, high quality mental health care.</a:t>
            </a:r>
          </a:p>
          <a:p>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To manage psychosocial risks related to work, environment and culture.</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73388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CDAB22E-F3D4-A307-940A-E4E2A3F989A0}"/>
              </a:ext>
            </a:extLst>
          </p:cNvPr>
          <p:cNvSpPr/>
          <p:nvPr/>
        </p:nvSpPr>
        <p:spPr>
          <a:xfrm>
            <a:off x="0" y="2645547"/>
            <a:ext cx="1447059" cy="2284799"/>
          </a:xfrm>
          <a:prstGeom prst="ellipse">
            <a:avLst/>
          </a:prstGeom>
          <a:noFill/>
          <a:ln w="38100">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IN" b="1" dirty="0">
              <a:solidFill>
                <a:schemeClr val="tx1"/>
              </a:solidFill>
              <a:latin typeface="Times New Roman" panose="02020603050405020304" pitchFamily="18" charset="0"/>
              <a:cs typeface="Times New Roman" panose="02020603050405020304" pitchFamily="18" charset="0"/>
            </a:endParaRPr>
          </a:p>
          <a:p>
            <a:pPr algn="ctr"/>
            <a:r>
              <a:rPr lang="en-IN" b="1" dirty="0">
                <a:solidFill>
                  <a:schemeClr val="tx1"/>
                </a:solidFill>
                <a:latin typeface="Times New Roman" panose="02020603050405020304" pitchFamily="18" charset="0"/>
                <a:cs typeface="Times New Roman" panose="02020603050405020304" pitchFamily="18" charset="0"/>
              </a:rPr>
              <a:t>Raw</a:t>
            </a:r>
            <a:r>
              <a:rPr lang="en-IN" b="1" dirty="0">
                <a:latin typeface="Times New Roman" panose="02020603050405020304" pitchFamily="18" charset="0"/>
                <a:cs typeface="Times New Roman" panose="02020603050405020304" pitchFamily="18" charset="0"/>
              </a:rPr>
              <a:t> Data</a:t>
            </a:r>
          </a:p>
        </p:txBody>
      </p:sp>
      <p:sp>
        <p:nvSpPr>
          <p:cNvPr id="3" name="Rectangle 2">
            <a:extLst>
              <a:ext uri="{FF2B5EF4-FFF2-40B4-BE49-F238E27FC236}">
                <a16:creationId xmlns:a16="http://schemas.microsoft.com/office/drawing/2014/main" id="{90F2CF2F-0FE3-4B9E-F2CD-76E5329AC3BA}"/>
              </a:ext>
            </a:extLst>
          </p:cNvPr>
          <p:cNvSpPr/>
          <p:nvPr/>
        </p:nvSpPr>
        <p:spPr>
          <a:xfrm>
            <a:off x="1787268" y="2905985"/>
            <a:ext cx="1190406" cy="1793290"/>
          </a:xfrm>
          <a:prstGeom prst="rect">
            <a:avLst/>
          </a:prstGeom>
          <a:noFill/>
          <a:ln w="38100">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400" b="1" dirty="0">
              <a:latin typeface="Times New Roman" panose="02020603050405020304" pitchFamily="18" charset="0"/>
              <a:cs typeface="Times New Roman" panose="02020603050405020304" pitchFamily="18" charset="0"/>
            </a:endParaRPr>
          </a:p>
          <a:p>
            <a:pPr algn="ctr"/>
            <a:endParaRPr lang="en-IN" sz="1400" b="1" dirty="0">
              <a:latin typeface="Times New Roman" panose="02020603050405020304" pitchFamily="18" charset="0"/>
              <a:cs typeface="Times New Roman" panose="02020603050405020304" pitchFamily="18" charset="0"/>
            </a:endParaRPr>
          </a:p>
          <a:p>
            <a:pPr algn="ctr"/>
            <a:r>
              <a:rPr lang="en-IN" sz="1400" b="1" dirty="0">
                <a:latin typeface="Times New Roman" panose="02020603050405020304" pitchFamily="18" charset="0"/>
                <a:cs typeface="Times New Roman" panose="02020603050405020304" pitchFamily="18" charset="0"/>
              </a:rPr>
              <a:t>Data </a:t>
            </a:r>
            <a:r>
              <a:rPr lang="en-IN" sz="1400" b="1" dirty="0">
                <a:solidFill>
                  <a:schemeClr val="tx1"/>
                </a:solidFill>
                <a:latin typeface="Times New Roman" panose="02020603050405020304" pitchFamily="18" charset="0"/>
                <a:cs typeface="Times New Roman" panose="02020603050405020304" pitchFamily="18" charset="0"/>
              </a:rPr>
              <a:t>Collection</a:t>
            </a:r>
          </a:p>
        </p:txBody>
      </p:sp>
      <p:sp>
        <p:nvSpPr>
          <p:cNvPr id="4" name="Diamond 3">
            <a:extLst>
              <a:ext uri="{FF2B5EF4-FFF2-40B4-BE49-F238E27FC236}">
                <a16:creationId xmlns:a16="http://schemas.microsoft.com/office/drawing/2014/main" id="{654D0A5F-7199-CEAD-211B-5FFCE2581DFE}"/>
              </a:ext>
            </a:extLst>
          </p:cNvPr>
          <p:cNvSpPr/>
          <p:nvPr/>
        </p:nvSpPr>
        <p:spPr>
          <a:xfrm rot="5400000" flipH="1">
            <a:off x="3251701" y="2669604"/>
            <a:ext cx="2575352" cy="2442991"/>
          </a:xfrm>
          <a:prstGeom prst="diamond">
            <a:avLst/>
          </a:prstGeom>
          <a:noFill/>
          <a:ln w="38100">
            <a:solidFill>
              <a:schemeClr val="tx1"/>
            </a:solidFill>
          </a:ln>
        </p:spPr>
        <p:style>
          <a:lnRef idx="0">
            <a:schemeClr val="accent6"/>
          </a:lnRef>
          <a:fillRef idx="3">
            <a:schemeClr val="accent6"/>
          </a:fillRef>
          <a:effectRef idx="3">
            <a:schemeClr val="accent6"/>
          </a:effectRef>
          <a:fontRef idx="minor">
            <a:schemeClr val="lt1"/>
          </a:fontRef>
        </p:style>
        <p:txBody>
          <a:bodyPr vert="vert270" rtlCol="0" anchor="t" anchorCtr="0"/>
          <a:lstStyle/>
          <a:p>
            <a:pPr algn="ctr"/>
            <a:r>
              <a:rPr lang="en-IN" sz="1400" b="1" dirty="0">
                <a:latin typeface="Times New Roman" panose="02020603050405020304" pitchFamily="18" charset="0"/>
                <a:cs typeface="Times New Roman" panose="02020603050405020304" pitchFamily="18" charset="0"/>
              </a:rPr>
              <a:t>Data Pre-processing </a:t>
            </a:r>
          </a:p>
        </p:txBody>
      </p:sp>
      <p:sp>
        <p:nvSpPr>
          <p:cNvPr id="5" name="Rectangle 4">
            <a:extLst>
              <a:ext uri="{FF2B5EF4-FFF2-40B4-BE49-F238E27FC236}">
                <a16:creationId xmlns:a16="http://schemas.microsoft.com/office/drawing/2014/main" id="{E50BCF04-4A0D-3B2F-278B-7726191E4E77}"/>
              </a:ext>
            </a:extLst>
          </p:cNvPr>
          <p:cNvSpPr/>
          <p:nvPr/>
        </p:nvSpPr>
        <p:spPr>
          <a:xfrm>
            <a:off x="648070" y="5658277"/>
            <a:ext cx="2985850" cy="568800"/>
          </a:xfrm>
          <a:prstGeom prst="rect">
            <a:avLst/>
          </a:prstGeom>
          <a:noFill/>
          <a:ln w="38100">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r>
              <a:rPr lang="en-IN" dirty="0">
                <a:latin typeface="Times New Roman" panose="02020603050405020304" pitchFamily="18" charset="0"/>
                <a:cs typeface="Times New Roman" panose="02020603050405020304" pitchFamily="18" charset="0"/>
              </a:rPr>
              <a:t>         Data Handling</a:t>
            </a:r>
          </a:p>
        </p:txBody>
      </p:sp>
      <p:sp>
        <p:nvSpPr>
          <p:cNvPr id="6" name="Rectangle 5">
            <a:extLst>
              <a:ext uri="{FF2B5EF4-FFF2-40B4-BE49-F238E27FC236}">
                <a16:creationId xmlns:a16="http://schemas.microsoft.com/office/drawing/2014/main" id="{58FEE3EC-FEDA-5B6E-EE01-39C38AF79C31}"/>
              </a:ext>
            </a:extLst>
          </p:cNvPr>
          <p:cNvSpPr/>
          <p:nvPr/>
        </p:nvSpPr>
        <p:spPr>
          <a:xfrm>
            <a:off x="4362272" y="1373585"/>
            <a:ext cx="2961805" cy="636369"/>
          </a:xfrm>
          <a:prstGeom prst="rect">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20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C3DD03B-87AD-DA7E-1020-2BC6809D5819}"/>
              </a:ext>
            </a:extLst>
          </p:cNvPr>
          <p:cNvSpPr/>
          <p:nvPr/>
        </p:nvSpPr>
        <p:spPr>
          <a:xfrm>
            <a:off x="6315708" y="2905985"/>
            <a:ext cx="1580980" cy="1793289"/>
          </a:xfrm>
          <a:prstGeom prst="rect">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600" dirty="0">
              <a:latin typeface="Times New Roman" panose="02020603050405020304" pitchFamily="18" charset="0"/>
              <a:cs typeface="Times New Roman" panose="02020603050405020304" pitchFamily="18" charset="0"/>
            </a:endParaRPr>
          </a:p>
          <a:p>
            <a:pPr algn="ctr"/>
            <a:r>
              <a:rPr lang="en-IN" sz="1600" dirty="0">
                <a:latin typeface="Times New Roman" panose="02020603050405020304" pitchFamily="18" charset="0"/>
                <a:cs typeface="Times New Roman" panose="02020603050405020304" pitchFamily="18" charset="0"/>
              </a:rPr>
              <a:t>Exploratory data Analysis</a:t>
            </a:r>
          </a:p>
        </p:txBody>
      </p:sp>
      <p:sp>
        <p:nvSpPr>
          <p:cNvPr id="8" name="Rectangle 7">
            <a:extLst>
              <a:ext uri="{FF2B5EF4-FFF2-40B4-BE49-F238E27FC236}">
                <a16:creationId xmlns:a16="http://schemas.microsoft.com/office/drawing/2014/main" id="{03F2D9CE-1B2B-7FE1-D6B3-3567B0935952}"/>
              </a:ext>
            </a:extLst>
          </p:cNvPr>
          <p:cNvSpPr/>
          <p:nvPr/>
        </p:nvSpPr>
        <p:spPr>
          <a:xfrm>
            <a:off x="10353585" y="2892418"/>
            <a:ext cx="1205147" cy="1806855"/>
          </a:xfrm>
          <a:prstGeom prst="rect">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1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Comparing  result</a:t>
            </a:r>
          </a:p>
          <a:p>
            <a:pPr algn="ctr"/>
            <a:r>
              <a:rPr lang="en-IN" sz="1400" dirty="0">
                <a:latin typeface="Times New Roman" panose="02020603050405020304" pitchFamily="18" charset="0"/>
                <a:cs typeface="Times New Roman" panose="02020603050405020304" pitchFamily="18" charset="0"/>
              </a:rPr>
              <a:t>Prediction</a:t>
            </a:r>
          </a:p>
        </p:txBody>
      </p:sp>
      <p:sp>
        <p:nvSpPr>
          <p:cNvPr id="9" name="Rectangle 8">
            <a:extLst>
              <a:ext uri="{FF2B5EF4-FFF2-40B4-BE49-F238E27FC236}">
                <a16:creationId xmlns:a16="http://schemas.microsoft.com/office/drawing/2014/main" id="{E9DD7D58-9A83-997B-77A1-6F71475ABF46}"/>
              </a:ext>
            </a:extLst>
          </p:cNvPr>
          <p:cNvSpPr/>
          <p:nvPr/>
        </p:nvSpPr>
        <p:spPr>
          <a:xfrm>
            <a:off x="8451523" y="2892418"/>
            <a:ext cx="1205146" cy="1799058"/>
          </a:xfrm>
          <a:prstGeom prst="rect">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sz="1400" dirty="0">
              <a:latin typeface="Times New Roman" panose="02020603050405020304" pitchFamily="18" charset="0"/>
              <a:cs typeface="Times New Roman" panose="02020603050405020304" pitchFamily="18" charset="0"/>
            </a:endParaRPr>
          </a:p>
          <a:p>
            <a:pPr algn="ctr"/>
            <a:r>
              <a:rPr lang="en-IN" sz="1400" dirty="0">
                <a:latin typeface="Times New Roman" panose="02020603050405020304" pitchFamily="18" charset="0"/>
                <a:cs typeface="Times New Roman" panose="02020603050405020304" pitchFamily="18" charset="0"/>
              </a:rPr>
              <a:t>Machine Learning Algorithm</a:t>
            </a:r>
          </a:p>
        </p:txBody>
      </p:sp>
      <p:sp>
        <p:nvSpPr>
          <p:cNvPr id="10" name="Oval 9">
            <a:extLst>
              <a:ext uri="{FF2B5EF4-FFF2-40B4-BE49-F238E27FC236}">
                <a16:creationId xmlns:a16="http://schemas.microsoft.com/office/drawing/2014/main" id="{AFEC1785-07AA-F007-4935-794E36EC4C4F}"/>
              </a:ext>
            </a:extLst>
          </p:cNvPr>
          <p:cNvSpPr/>
          <p:nvPr/>
        </p:nvSpPr>
        <p:spPr>
          <a:xfrm>
            <a:off x="5033654" y="5565132"/>
            <a:ext cx="3180482" cy="1170503"/>
          </a:xfrm>
          <a:prstGeom prst="ellipse">
            <a:avLst/>
          </a:prstGeom>
          <a:noFill/>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IN" dirty="0">
                <a:latin typeface="Times New Roman" panose="02020603050405020304" pitchFamily="18" charset="0"/>
                <a:cs typeface="Times New Roman" panose="02020603050405020304" pitchFamily="18" charset="0"/>
              </a:rPr>
              <a:t>Dashboard</a:t>
            </a:r>
            <a:endParaRPr lang="en-IN" sz="1400" dirty="0">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E6AF22EB-980F-6ADF-83A7-6F5A4CC87086}"/>
              </a:ext>
            </a:extLst>
          </p:cNvPr>
          <p:cNvSpPr/>
          <p:nvPr/>
        </p:nvSpPr>
        <p:spPr>
          <a:xfrm>
            <a:off x="8939814" y="5369589"/>
            <a:ext cx="2894123" cy="1366046"/>
          </a:xfrm>
          <a:prstGeom prst="ellipse">
            <a:avLst/>
          </a:prstGeom>
          <a:noFill/>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IN" sz="1600" dirty="0">
                <a:latin typeface="Times New Roman" panose="02020603050405020304" pitchFamily="18" charset="0"/>
                <a:cs typeface="Times New Roman" panose="02020603050405020304" pitchFamily="18" charset="0"/>
              </a:rPr>
              <a:t>Conclusion</a:t>
            </a:r>
          </a:p>
        </p:txBody>
      </p:sp>
      <p:cxnSp>
        <p:nvCxnSpPr>
          <p:cNvPr id="13" name="Straight Arrow Connector 12">
            <a:extLst>
              <a:ext uri="{FF2B5EF4-FFF2-40B4-BE49-F238E27FC236}">
                <a16:creationId xmlns:a16="http://schemas.microsoft.com/office/drawing/2014/main" id="{DD3FFE87-0183-1381-BF9C-BA61A33E8F19}"/>
              </a:ext>
            </a:extLst>
          </p:cNvPr>
          <p:cNvCxnSpPr>
            <a:cxnSpLocks/>
            <a:stCxn id="4" idx="0"/>
          </p:cNvCxnSpPr>
          <p:nvPr/>
        </p:nvCxnSpPr>
        <p:spPr>
          <a:xfrm>
            <a:off x="5760873" y="3891100"/>
            <a:ext cx="554835" cy="34471"/>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3CEB7269-C949-BE5A-58EF-0B566BAFCA0F}"/>
              </a:ext>
            </a:extLst>
          </p:cNvPr>
          <p:cNvCxnSpPr>
            <a:cxnSpLocks/>
            <a:stCxn id="4" idx="1"/>
            <a:endCxn id="5" idx="3"/>
          </p:cNvCxnSpPr>
          <p:nvPr/>
        </p:nvCxnSpPr>
        <p:spPr>
          <a:xfrm flipH="1">
            <a:off x="3633920" y="5178776"/>
            <a:ext cx="905457" cy="763901"/>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5815197A-875A-E089-DC0F-5FFA97625F24}"/>
              </a:ext>
            </a:extLst>
          </p:cNvPr>
          <p:cNvCxnSpPr>
            <a:cxnSpLocks/>
          </p:cNvCxnSpPr>
          <p:nvPr/>
        </p:nvCxnSpPr>
        <p:spPr>
          <a:xfrm>
            <a:off x="7068767" y="4699274"/>
            <a:ext cx="0" cy="861452"/>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BFD7EBCC-FCBC-7251-A635-D95DF50B3467}"/>
              </a:ext>
            </a:extLst>
          </p:cNvPr>
          <p:cNvCxnSpPr>
            <a:cxnSpLocks/>
            <a:stCxn id="9" idx="3"/>
            <a:endCxn id="8" idx="1"/>
          </p:cNvCxnSpPr>
          <p:nvPr/>
        </p:nvCxnSpPr>
        <p:spPr>
          <a:xfrm>
            <a:off x="9656669" y="3791947"/>
            <a:ext cx="696916" cy="3899"/>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7BEAC619-457E-97F2-B9CB-FAC6D2E98F2F}"/>
              </a:ext>
            </a:extLst>
          </p:cNvPr>
          <p:cNvCxnSpPr>
            <a:cxnSpLocks/>
          </p:cNvCxnSpPr>
          <p:nvPr/>
        </p:nvCxnSpPr>
        <p:spPr>
          <a:xfrm>
            <a:off x="1463119" y="3751480"/>
            <a:ext cx="324148" cy="0"/>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1FCD85D5-6715-F974-BAA7-D25C9F78FB62}"/>
              </a:ext>
            </a:extLst>
          </p:cNvPr>
          <p:cNvCxnSpPr>
            <a:cxnSpLocks/>
            <a:endCxn id="4" idx="2"/>
          </p:cNvCxnSpPr>
          <p:nvPr/>
        </p:nvCxnSpPr>
        <p:spPr>
          <a:xfrm>
            <a:off x="2972096" y="3886554"/>
            <a:ext cx="345786" cy="4546"/>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147CF2B9-02A1-08D5-9239-D1779BA01BC2}"/>
              </a:ext>
            </a:extLst>
          </p:cNvPr>
          <p:cNvCxnSpPr>
            <a:cxnSpLocks/>
            <a:endCxn id="11" idx="0"/>
          </p:cNvCxnSpPr>
          <p:nvPr/>
        </p:nvCxnSpPr>
        <p:spPr>
          <a:xfrm flipH="1">
            <a:off x="10386876" y="4735039"/>
            <a:ext cx="533032" cy="634550"/>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a:extLst>
              <a:ext uri="{FF2B5EF4-FFF2-40B4-BE49-F238E27FC236}">
                <a16:creationId xmlns:a16="http://schemas.microsoft.com/office/drawing/2014/main" id="{7370361C-8E93-A883-C085-3136F7650787}"/>
              </a:ext>
            </a:extLst>
          </p:cNvPr>
          <p:cNvCxnSpPr>
            <a:cxnSpLocks/>
          </p:cNvCxnSpPr>
          <p:nvPr/>
        </p:nvCxnSpPr>
        <p:spPr>
          <a:xfrm flipV="1">
            <a:off x="4547512" y="2009954"/>
            <a:ext cx="0" cy="583308"/>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3FE000E6-D63A-9AA2-0E34-898B19BB3C46}"/>
              </a:ext>
            </a:extLst>
          </p:cNvPr>
          <p:cNvCxnSpPr>
            <a:cxnSpLocks/>
            <a:stCxn id="7" idx="3"/>
            <a:endCxn id="9" idx="1"/>
          </p:cNvCxnSpPr>
          <p:nvPr/>
        </p:nvCxnSpPr>
        <p:spPr>
          <a:xfrm flipV="1">
            <a:off x="7896688" y="3791947"/>
            <a:ext cx="554835" cy="10683"/>
          </a:xfrm>
          <a:prstGeom prst="straightConnector1">
            <a:avLst/>
          </a:prstGeom>
          <a:ln w="38100">
            <a:solidFill>
              <a:schemeClr val="tx1"/>
            </a:solidFill>
            <a:tailEnd type="triangle"/>
          </a:ln>
        </p:spPr>
        <p:style>
          <a:lnRef idx="3">
            <a:schemeClr val="accent6"/>
          </a:lnRef>
          <a:fillRef idx="0">
            <a:schemeClr val="accent6"/>
          </a:fillRef>
          <a:effectRef idx="2">
            <a:schemeClr val="accent6"/>
          </a:effectRef>
          <a:fontRef idx="minor">
            <a:schemeClr val="tx1"/>
          </a:fontRef>
        </p:style>
      </p:cxnSp>
      <p:pic>
        <p:nvPicPr>
          <p:cNvPr id="64" name="Picture 63">
            <a:extLst>
              <a:ext uri="{FF2B5EF4-FFF2-40B4-BE49-F238E27FC236}">
                <a16:creationId xmlns:a16="http://schemas.microsoft.com/office/drawing/2014/main" id="{67CBE298-12D6-F419-2E19-3C8559A4A8E7}"/>
              </a:ext>
            </a:extLst>
          </p:cNvPr>
          <p:cNvPicPr>
            <a:picLocks noChangeAspect="1"/>
          </p:cNvPicPr>
          <p:nvPr/>
        </p:nvPicPr>
        <p:blipFill>
          <a:blip r:embed="rId2"/>
          <a:stretch>
            <a:fillRect/>
          </a:stretch>
        </p:blipFill>
        <p:spPr>
          <a:xfrm>
            <a:off x="4362274" y="1373585"/>
            <a:ext cx="733510" cy="636369"/>
          </a:xfrm>
          <a:prstGeom prst="rect">
            <a:avLst/>
          </a:prstGeom>
        </p:spPr>
      </p:pic>
      <p:pic>
        <p:nvPicPr>
          <p:cNvPr id="66" name="Picture 65">
            <a:extLst>
              <a:ext uri="{FF2B5EF4-FFF2-40B4-BE49-F238E27FC236}">
                <a16:creationId xmlns:a16="http://schemas.microsoft.com/office/drawing/2014/main" id="{9A07F86C-BFCD-7D77-AD8B-8B9BDEF38D36}"/>
              </a:ext>
            </a:extLst>
          </p:cNvPr>
          <p:cNvPicPr>
            <a:picLocks noChangeAspect="1"/>
          </p:cNvPicPr>
          <p:nvPr/>
        </p:nvPicPr>
        <p:blipFill>
          <a:blip r:embed="rId3"/>
          <a:stretch>
            <a:fillRect/>
          </a:stretch>
        </p:blipFill>
        <p:spPr>
          <a:xfrm>
            <a:off x="1794057" y="2892418"/>
            <a:ext cx="670511" cy="670511"/>
          </a:xfrm>
          <a:prstGeom prst="rect">
            <a:avLst/>
          </a:prstGeom>
        </p:spPr>
      </p:pic>
      <p:pic>
        <p:nvPicPr>
          <p:cNvPr id="68" name="Picture 67">
            <a:extLst>
              <a:ext uri="{FF2B5EF4-FFF2-40B4-BE49-F238E27FC236}">
                <a16:creationId xmlns:a16="http://schemas.microsoft.com/office/drawing/2014/main" id="{78AC06E1-4967-D2A9-BE17-012CADB6922B}"/>
              </a:ext>
            </a:extLst>
          </p:cNvPr>
          <p:cNvPicPr>
            <a:picLocks noChangeAspect="1"/>
          </p:cNvPicPr>
          <p:nvPr/>
        </p:nvPicPr>
        <p:blipFill>
          <a:blip r:embed="rId4"/>
          <a:stretch>
            <a:fillRect/>
          </a:stretch>
        </p:blipFill>
        <p:spPr>
          <a:xfrm>
            <a:off x="304717" y="2808278"/>
            <a:ext cx="862494" cy="771514"/>
          </a:xfrm>
          <a:prstGeom prst="ellipse">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70" name="Picture 69">
            <a:extLst>
              <a:ext uri="{FF2B5EF4-FFF2-40B4-BE49-F238E27FC236}">
                <a16:creationId xmlns:a16="http://schemas.microsoft.com/office/drawing/2014/main" id="{33B38EB2-7F67-BBFE-C280-885DABEE3BC9}"/>
              </a:ext>
            </a:extLst>
          </p:cNvPr>
          <p:cNvPicPr>
            <a:picLocks noChangeAspect="1"/>
          </p:cNvPicPr>
          <p:nvPr/>
        </p:nvPicPr>
        <p:blipFill>
          <a:blip r:embed="rId5"/>
          <a:stretch>
            <a:fillRect/>
          </a:stretch>
        </p:blipFill>
        <p:spPr>
          <a:xfrm>
            <a:off x="2876364" y="5658276"/>
            <a:ext cx="757555" cy="568801"/>
          </a:xfrm>
          <a:prstGeom prst="rect">
            <a:avLst/>
          </a:prstGeom>
        </p:spPr>
      </p:pic>
      <p:pic>
        <p:nvPicPr>
          <p:cNvPr id="74" name="Picture 73">
            <a:extLst>
              <a:ext uri="{FF2B5EF4-FFF2-40B4-BE49-F238E27FC236}">
                <a16:creationId xmlns:a16="http://schemas.microsoft.com/office/drawing/2014/main" id="{EB4D92B6-34B2-8A26-D5EA-5F2E45005E1C}"/>
              </a:ext>
            </a:extLst>
          </p:cNvPr>
          <p:cNvPicPr>
            <a:picLocks noChangeAspect="1"/>
          </p:cNvPicPr>
          <p:nvPr/>
        </p:nvPicPr>
        <p:blipFill>
          <a:blip r:embed="rId6"/>
          <a:stretch>
            <a:fillRect/>
          </a:stretch>
        </p:blipFill>
        <p:spPr>
          <a:xfrm>
            <a:off x="4132274" y="3947873"/>
            <a:ext cx="830475" cy="8049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6" name="Picture 75">
            <a:extLst>
              <a:ext uri="{FF2B5EF4-FFF2-40B4-BE49-F238E27FC236}">
                <a16:creationId xmlns:a16="http://schemas.microsoft.com/office/drawing/2014/main" id="{B4852290-FDB3-0CB3-D3B6-711CA3F28165}"/>
              </a:ext>
            </a:extLst>
          </p:cNvPr>
          <p:cNvPicPr>
            <a:picLocks noChangeAspect="1"/>
          </p:cNvPicPr>
          <p:nvPr/>
        </p:nvPicPr>
        <p:blipFill>
          <a:blip r:embed="rId7"/>
          <a:stretch>
            <a:fillRect/>
          </a:stretch>
        </p:blipFill>
        <p:spPr>
          <a:xfrm>
            <a:off x="6315709" y="2891018"/>
            <a:ext cx="688774" cy="688774"/>
          </a:xfrm>
          <a:prstGeom prst="rect">
            <a:avLst/>
          </a:prstGeom>
        </p:spPr>
      </p:pic>
      <p:pic>
        <p:nvPicPr>
          <p:cNvPr id="90" name="Picture 89">
            <a:extLst>
              <a:ext uri="{FF2B5EF4-FFF2-40B4-BE49-F238E27FC236}">
                <a16:creationId xmlns:a16="http://schemas.microsoft.com/office/drawing/2014/main" id="{19E67877-2DD4-61EA-EA8F-04ACF03B7969}"/>
              </a:ext>
            </a:extLst>
          </p:cNvPr>
          <p:cNvPicPr>
            <a:picLocks noChangeAspect="1"/>
          </p:cNvPicPr>
          <p:nvPr/>
        </p:nvPicPr>
        <p:blipFill>
          <a:blip r:embed="rId8"/>
          <a:stretch>
            <a:fillRect/>
          </a:stretch>
        </p:blipFill>
        <p:spPr>
          <a:xfrm>
            <a:off x="10350334" y="2877853"/>
            <a:ext cx="1205146" cy="596620"/>
          </a:xfrm>
          <a:prstGeom prst="rect">
            <a:avLst/>
          </a:prstGeom>
        </p:spPr>
      </p:pic>
      <p:pic>
        <p:nvPicPr>
          <p:cNvPr id="92" name="Picture 91">
            <a:extLst>
              <a:ext uri="{FF2B5EF4-FFF2-40B4-BE49-F238E27FC236}">
                <a16:creationId xmlns:a16="http://schemas.microsoft.com/office/drawing/2014/main" id="{82DD9DFE-AF9B-AF69-66CC-FF0060304974}"/>
              </a:ext>
            </a:extLst>
          </p:cNvPr>
          <p:cNvPicPr>
            <a:picLocks noChangeAspect="1"/>
          </p:cNvPicPr>
          <p:nvPr/>
        </p:nvPicPr>
        <p:blipFill>
          <a:blip r:embed="rId9"/>
          <a:stretch>
            <a:fillRect/>
          </a:stretch>
        </p:blipFill>
        <p:spPr>
          <a:xfrm>
            <a:off x="8451523" y="2891019"/>
            <a:ext cx="488291" cy="548176"/>
          </a:xfrm>
          <a:prstGeom prst="rect">
            <a:avLst/>
          </a:prstGeom>
        </p:spPr>
      </p:pic>
      <p:pic>
        <p:nvPicPr>
          <p:cNvPr id="94" name="Picture 93">
            <a:extLst>
              <a:ext uri="{FF2B5EF4-FFF2-40B4-BE49-F238E27FC236}">
                <a16:creationId xmlns:a16="http://schemas.microsoft.com/office/drawing/2014/main" id="{16B15B4A-81BA-7E20-76CC-817B9E75B071}"/>
              </a:ext>
            </a:extLst>
          </p:cNvPr>
          <p:cNvPicPr>
            <a:picLocks noChangeAspect="1"/>
          </p:cNvPicPr>
          <p:nvPr/>
        </p:nvPicPr>
        <p:blipFill>
          <a:blip r:embed="rId10"/>
          <a:stretch>
            <a:fillRect/>
          </a:stretch>
        </p:blipFill>
        <p:spPr>
          <a:xfrm>
            <a:off x="8908553" y="2877852"/>
            <a:ext cx="728177" cy="561343"/>
          </a:xfrm>
          <a:prstGeom prst="rect">
            <a:avLst/>
          </a:prstGeom>
        </p:spPr>
      </p:pic>
      <p:pic>
        <p:nvPicPr>
          <p:cNvPr id="99" name="Picture 98">
            <a:extLst>
              <a:ext uri="{FF2B5EF4-FFF2-40B4-BE49-F238E27FC236}">
                <a16:creationId xmlns:a16="http://schemas.microsoft.com/office/drawing/2014/main" id="{BC89AD23-269C-96A2-CE7D-B0DED444050D}"/>
              </a:ext>
            </a:extLst>
          </p:cNvPr>
          <p:cNvPicPr>
            <a:picLocks noChangeAspect="1"/>
          </p:cNvPicPr>
          <p:nvPr/>
        </p:nvPicPr>
        <p:blipFill>
          <a:blip r:embed="rId11"/>
          <a:stretch>
            <a:fillRect/>
          </a:stretch>
        </p:blipFill>
        <p:spPr>
          <a:xfrm>
            <a:off x="6864069" y="5784905"/>
            <a:ext cx="1099201" cy="778086"/>
          </a:xfrm>
          <a:prstGeom prst="ellipse">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101" name="Picture 100">
            <a:extLst>
              <a:ext uri="{FF2B5EF4-FFF2-40B4-BE49-F238E27FC236}">
                <a16:creationId xmlns:a16="http://schemas.microsoft.com/office/drawing/2014/main" id="{C8621FF5-25F5-9F63-F027-7A21DFD35426}"/>
              </a:ext>
            </a:extLst>
          </p:cNvPr>
          <p:cNvPicPr>
            <a:picLocks noChangeAspect="1"/>
          </p:cNvPicPr>
          <p:nvPr/>
        </p:nvPicPr>
        <p:blipFill>
          <a:blip r:embed="rId12"/>
          <a:stretch>
            <a:fillRect/>
          </a:stretch>
        </p:blipFill>
        <p:spPr>
          <a:xfrm>
            <a:off x="10509770" y="5622764"/>
            <a:ext cx="1002400" cy="971625"/>
          </a:xfrm>
          <a:prstGeom prst="ellipse">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sp>
        <p:nvSpPr>
          <p:cNvPr id="12" name="Rectangle 11"/>
          <p:cNvSpPr/>
          <p:nvPr/>
        </p:nvSpPr>
        <p:spPr>
          <a:xfrm>
            <a:off x="5467045" y="1484888"/>
            <a:ext cx="1601722" cy="369332"/>
          </a:xfrm>
          <a:prstGeom prst="rect">
            <a:avLst/>
          </a:prstGeom>
        </p:spPr>
        <p:txBody>
          <a:bodyPr wrap="none">
            <a:spAutoFit/>
          </a:bodyPr>
          <a:lstStyle/>
          <a:p>
            <a:pPr algn="ctr"/>
            <a:r>
              <a:rPr lang="en-IN" b="1" dirty="0">
                <a:latin typeface="Times New Roman" panose="02020603050405020304" pitchFamily="18" charset="0"/>
                <a:cs typeface="Times New Roman" panose="02020603050405020304" pitchFamily="18" charset="0"/>
              </a:rPr>
              <a:t>Data Cleaning</a:t>
            </a:r>
          </a:p>
        </p:txBody>
      </p:sp>
      <p:pic>
        <p:nvPicPr>
          <p:cNvPr id="21" name="Pictur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1105" y="113642"/>
            <a:ext cx="3330399" cy="2103425"/>
          </a:xfrm>
          <a:prstGeom prst="rect">
            <a:avLst/>
          </a:prstGeom>
          <a:ln w="38100" cap="sq">
            <a:solidFill>
              <a:schemeClr val="accent5">
                <a:lumMod val="40000"/>
                <a:lumOff val="60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829127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982"/>
            <a:ext cx="6806393" cy="623455"/>
          </a:xfrm>
        </p:spPr>
        <p:txBody>
          <a:bodyPr>
            <a:normAutofit/>
          </a:bodyPr>
          <a:lstStyle/>
          <a:p>
            <a:r>
              <a:rPr lang="en-IN" sz="3600" u="sng" dirty="0" smtClean="0">
                <a:latin typeface="Times New Roman" panose="02020603050405020304" pitchFamily="18" charset="0"/>
                <a:cs typeface="Times New Roman" panose="02020603050405020304" pitchFamily="18" charset="0"/>
              </a:rPr>
              <a:t>Data Collection and Pre-Processing</a:t>
            </a:r>
            <a:endParaRPr lang="en-IN" sz="3600" u="sng"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7" y="957344"/>
            <a:ext cx="6802582" cy="1323439"/>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process of gathering and analyzing accurate data from various sources to find answers to research problems, trends and probabilities, etc., to evaluate possible outcomes is Known as </a:t>
            </a:r>
            <a:r>
              <a:rPr lang="en-US" sz="2000" dirty="0">
                <a:solidFill>
                  <a:srgbClr val="FFFF00"/>
                </a:solidFill>
                <a:latin typeface="Times New Roman" panose="02020603050405020304" pitchFamily="18" charset="0"/>
                <a:cs typeface="Times New Roman" panose="02020603050405020304" pitchFamily="18" charset="0"/>
              </a:rPr>
              <a:t>Data</a:t>
            </a:r>
            <a:r>
              <a:rPr lang="en-US" sz="2000" dirty="0">
                <a:solidFill>
                  <a:srgbClr val="C00000"/>
                </a:solidFill>
                <a:latin typeface="Times New Roman" panose="02020603050405020304" pitchFamily="18" charset="0"/>
                <a:cs typeface="Times New Roman" panose="02020603050405020304" pitchFamily="18" charset="0"/>
              </a:rPr>
              <a:t> </a:t>
            </a:r>
            <a:r>
              <a:rPr lang="en-US" sz="2000" dirty="0">
                <a:solidFill>
                  <a:srgbClr val="FFFF00"/>
                </a:solidFill>
                <a:latin typeface="Times New Roman" panose="02020603050405020304" pitchFamily="18" charset="0"/>
                <a:cs typeface="Times New Roman" panose="02020603050405020304" pitchFamily="18" charset="0"/>
              </a:rPr>
              <a:t>Collection</a:t>
            </a:r>
            <a:endParaRPr lang="en-IN" sz="2000" dirty="0">
              <a:solidFill>
                <a:srgbClr val="FFFF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37235" y="2369817"/>
            <a:ext cx="6730626" cy="1323439"/>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The dataset we are using is from the Mental Health in Tech Survey. They have been doing this survey each year since then but we found the data from </a:t>
            </a:r>
            <a:r>
              <a:rPr lang="en-IN" sz="2000" dirty="0" smtClean="0">
                <a:solidFill>
                  <a:srgbClr val="FFFF00"/>
                </a:solidFill>
                <a:latin typeface="Times New Roman" panose="02020603050405020304" pitchFamily="18" charset="0"/>
                <a:cs typeface="Times New Roman" panose="02020603050405020304" pitchFamily="18" charset="0"/>
              </a:rPr>
              <a:t>2014-2021</a:t>
            </a:r>
            <a:r>
              <a:rPr lang="en-IN" sz="2000" dirty="0" smtClean="0">
                <a:latin typeface="Times New Roman" panose="02020603050405020304" pitchFamily="18" charset="0"/>
                <a:cs typeface="Times New Roman" panose="02020603050405020304" pitchFamily="18" charset="0"/>
              </a:rPr>
              <a:t> best for  our Project.</a:t>
            </a:r>
            <a:endParaRPr lang="en-IN"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49444" y="3835867"/>
            <a:ext cx="6802582" cy="2554545"/>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dirty="0" smtClean="0">
                <a:solidFill>
                  <a:srgbClr val="FFFF00"/>
                </a:solidFill>
                <a:latin typeface="Times New Roman" panose="02020603050405020304" pitchFamily="18" charset="0"/>
                <a:cs typeface="Times New Roman" panose="02020603050405020304" pitchFamily="18" charset="0"/>
              </a:rPr>
              <a:t>Data Pre-processing </a:t>
            </a:r>
            <a:r>
              <a:rPr lang="en-IN" sz="2000" dirty="0" smtClean="0">
                <a:latin typeface="Times New Roman" panose="02020603050405020304" pitchFamily="18" charset="0"/>
                <a:cs typeface="Times New Roman" panose="02020603050405020304" pitchFamily="18" charset="0"/>
              </a:rPr>
              <a:t>a component of data preparation describes any type of processing performed on raw data to prepare it for another data processing procedure. It has traditionally been an important preliminary step for the data mining process. Mostly recently data pre-processing techniques have been adapted for training </a:t>
            </a:r>
            <a:r>
              <a:rPr lang="en-IN" sz="2000" dirty="0" smtClean="0">
                <a:solidFill>
                  <a:srgbClr val="FFFF00"/>
                </a:solidFill>
                <a:latin typeface="Times New Roman" panose="02020603050405020304" pitchFamily="18" charset="0"/>
                <a:cs typeface="Times New Roman" panose="02020603050405020304" pitchFamily="18" charset="0"/>
              </a:rPr>
              <a:t>machine learning modes and AI models</a:t>
            </a:r>
            <a:r>
              <a:rPr lang="en-IN" sz="2000" dirty="0" smtClean="0">
                <a:latin typeface="Times New Roman" panose="02020603050405020304" pitchFamily="18" charset="0"/>
                <a:cs typeface="Times New Roman" panose="02020603050405020304" pitchFamily="18" charset="0"/>
              </a:rPr>
              <a:t> and for running inferences against them</a:t>
            </a:r>
            <a:endParaRPr lang="en-IN"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10000" b="90000" l="9961" r="97239"/>
                    </a14:imgEffect>
                  </a14:imgLayer>
                </a14:imgProps>
              </a:ext>
              <a:ext uri="{28A0092B-C50C-407E-A947-70E740481C1C}">
                <a14:useLocalDpi xmlns:a14="http://schemas.microsoft.com/office/drawing/2010/main" val="0"/>
              </a:ext>
            </a:extLst>
          </a:blip>
          <a:stretch>
            <a:fillRect/>
          </a:stretch>
        </p:blipFill>
        <p:spPr>
          <a:xfrm>
            <a:off x="6693391" y="-1033290"/>
            <a:ext cx="8748280" cy="3738885"/>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802582" y="2215325"/>
            <a:ext cx="5169130" cy="44974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402814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48" y="193529"/>
            <a:ext cx="7033302" cy="5858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6634" y="193529"/>
            <a:ext cx="4533227" cy="2785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633" y="3122899"/>
            <a:ext cx="4533228" cy="29455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2620263" y="6218416"/>
            <a:ext cx="2050472" cy="400110"/>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Clean Dataset</a:t>
            </a:r>
            <a:endParaRPr lang="en-IN"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8816502" y="6176852"/>
            <a:ext cx="1953490" cy="400110"/>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Data Cleaning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4955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41" y="124690"/>
            <a:ext cx="2951623" cy="595745"/>
          </a:xfrm>
        </p:spPr>
        <p:txBody>
          <a:bodyPr>
            <a:normAutofit/>
          </a:bodyPr>
          <a:lstStyle/>
          <a:p>
            <a:r>
              <a:rPr lang="en-IN" sz="3600" u="sng" dirty="0" smtClean="0">
                <a:latin typeface="Times New Roman" panose="02020603050405020304" pitchFamily="18" charset="0"/>
                <a:cs typeface="Times New Roman" panose="02020603050405020304" pitchFamily="18" charset="0"/>
              </a:rPr>
              <a:t>Data Handling</a:t>
            </a:r>
            <a:endParaRPr lang="en-IN" sz="3600" u="sng"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37941" y="817418"/>
            <a:ext cx="9393986" cy="707886"/>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Data Handling is the process of gathering, recording, and presenting information in a way that is helpful to analyze, make predictions and choices.</a:t>
            </a:r>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5490" y="124690"/>
            <a:ext cx="1717965" cy="13662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9535"/>
          <a:stretch/>
        </p:blipFill>
        <p:spPr>
          <a:xfrm>
            <a:off x="137941" y="1622287"/>
            <a:ext cx="6193586" cy="4988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59607"/>
          <a:stretch/>
        </p:blipFill>
        <p:spPr>
          <a:xfrm>
            <a:off x="6802580" y="1622287"/>
            <a:ext cx="5140037" cy="4125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8548255" y="6003537"/>
            <a:ext cx="2327564" cy="461665"/>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MySQL Queries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44067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28" y="0"/>
            <a:ext cx="5268201" cy="706244"/>
          </a:xfrm>
        </p:spPr>
        <p:txBody>
          <a:bodyPr>
            <a:normAutofit/>
          </a:bodyPr>
          <a:lstStyle/>
          <a:p>
            <a:r>
              <a:rPr lang="en-IN" sz="3200" b="1" u="sng" dirty="0" smtClean="0">
                <a:latin typeface="Times New Roman" panose="02020603050405020304" pitchFamily="18" charset="0"/>
                <a:cs typeface="Times New Roman" panose="02020603050405020304" pitchFamily="18" charset="0"/>
              </a:rPr>
              <a:t>Data </a:t>
            </a:r>
            <a:r>
              <a:rPr lang="en-IN" sz="3200" b="1" u="sng" dirty="0" smtClean="0">
                <a:effectLst/>
                <a:latin typeface="Times New Roman" panose="02020603050405020304" pitchFamily="18" charset="0"/>
                <a:cs typeface="Times New Roman" panose="02020603050405020304" pitchFamily="18" charset="0"/>
              </a:rPr>
              <a:t>Exploratory</a:t>
            </a:r>
            <a:r>
              <a:rPr lang="en-IN" sz="3200" b="1" u="sng" dirty="0" smtClean="0">
                <a:latin typeface="Times New Roman" panose="02020603050405020304" pitchFamily="18" charset="0"/>
                <a:cs typeface="Times New Roman" panose="02020603050405020304" pitchFamily="18" charset="0"/>
              </a:rPr>
              <a:t> Analysis</a:t>
            </a:r>
            <a:endParaRPr lang="en-IN" sz="3200" b="1" u="sng"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6261647" y="706244"/>
            <a:ext cx="5805659" cy="52235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8215744" y="6049972"/>
            <a:ext cx="310341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Correlation Matrix</a:t>
            </a:r>
            <a:endParaRPr lang="en-IN"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 y="1059366"/>
            <a:ext cx="6261648" cy="1631216"/>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solidFill>
                  <a:srgbClr val="FFFF00"/>
                </a:solidFill>
                <a:latin typeface="Times New Roman" panose="02020603050405020304" pitchFamily="18" charset="0"/>
                <a:cs typeface="Times New Roman" panose="02020603050405020304" pitchFamily="18" charset="0"/>
              </a:rPr>
              <a:t>Exploratory Data Analysis (EDA)</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an approach to analyze the data using visual techniques. It is used to discover trends, patterns, or to check assumptions with the help of statistical summary and graphical representations.</a:t>
            </a:r>
            <a:r>
              <a:rPr lang="en-US" dirty="0"/>
              <a:t> </a:t>
            </a:r>
            <a:endParaRPr lang="en-IN" dirty="0"/>
          </a:p>
        </p:txBody>
      </p:sp>
      <p:sp>
        <p:nvSpPr>
          <p:cNvPr id="6" name="TextBox 5"/>
          <p:cNvSpPr txBox="1"/>
          <p:nvPr/>
        </p:nvSpPr>
        <p:spPr>
          <a:xfrm>
            <a:off x="63020" y="3043704"/>
            <a:ext cx="6135605" cy="2246769"/>
          </a:xfrm>
          <a:prstGeom prst="rect">
            <a:avLst/>
          </a:prstGeom>
          <a:noFill/>
        </p:spPr>
        <p:txBody>
          <a:bodyPr wrap="square" rtlCol="0">
            <a:spAutoFit/>
          </a:bodyPr>
          <a:lstStyle/>
          <a:p>
            <a:pPr marL="342900" lvl="0" indent="-342900"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Also, in </a:t>
            </a:r>
            <a:r>
              <a:rPr lang="en-US" sz="2000" dirty="0">
                <a:latin typeface="Times New Roman" panose="02020603050405020304" pitchFamily="18" charset="0"/>
                <a:cs typeface="Times New Roman" panose="02020603050405020304" pitchFamily="18" charset="0"/>
              </a:rPr>
              <a:t>EDA we use following various python </a:t>
            </a:r>
            <a:r>
              <a:rPr lang="en-US" sz="2000" dirty="0" smtClean="0">
                <a:latin typeface="Times New Roman" panose="02020603050405020304" pitchFamily="18" charset="0"/>
                <a:cs typeface="Times New Roman" panose="02020603050405020304" pitchFamily="18" charset="0"/>
              </a:rPr>
              <a:t>libraries </a:t>
            </a:r>
            <a:r>
              <a:rPr lang="en-US" sz="2000" dirty="0">
                <a:latin typeface="Times New Roman" panose="02020603050405020304" pitchFamily="18" charset="0"/>
                <a:cs typeface="Times New Roman" panose="02020603050405020304" pitchFamily="18" charset="0"/>
              </a:rPr>
              <a:t>to show our data in visual modes and convert it into encoded format</a:t>
            </a:r>
            <a:r>
              <a:rPr lang="en-US" sz="2000" dirty="0" smtClean="0">
                <a:latin typeface="Times New Roman" panose="02020603050405020304" pitchFamily="18" charset="0"/>
                <a:cs typeface="Times New Roman" panose="02020603050405020304" pitchFamily="18" charset="0"/>
              </a:rPr>
              <a:t>.</a:t>
            </a:r>
          </a:p>
          <a:p>
            <a:pPr marL="342900" lvl="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Use </a:t>
            </a:r>
            <a:r>
              <a:rPr lang="en-US" sz="2000" dirty="0" smtClean="0">
                <a:solidFill>
                  <a:srgbClr val="FFFF00"/>
                </a:solidFill>
                <a:latin typeface="Times New Roman" panose="02020603050405020304" pitchFamily="18" charset="0"/>
                <a:cs typeface="Times New Roman" panose="02020603050405020304" pitchFamily="18" charset="0"/>
              </a:rPr>
              <a:t>Numpy</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a:t>
            </a:r>
            <a:r>
              <a:rPr lang="en-US" sz="2000" dirty="0" smtClean="0">
                <a:solidFill>
                  <a:srgbClr val="FFFF00"/>
                </a:solidFill>
                <a:latin typeface="Times New Roman" panose="02020603050405020304" pitchFamily="18" charset="0"/>
                <a:cs typeface="Times New Roman" panose="02020603050405020304" pitchFamily="18" charset="0"/>
              </a:rPr>
              <a:t>Pandas</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for linear </a:t>
            </a:r>
            <a:r>
              <a:rPr lang="en-US" sz="2000" dirty="0" smtClean="0">
                <a:latin typeface="Times New Roman" panose="02020603050405020304" pitchFamily="18" charset="0"/>
                <a:cs typeface="Times New Roman" panose="02020603050405020304" pitchFamily="18" charset="0"/>
              </a:rPr>
              <a:t>algebra</a:t>
            </a:r>
          </a:p>
          <a:p>
            <a:pPr marL="342900" lvl="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Use </a:t>
            </a:r>
            <a:r>
              <a:rPr lang="en-US" sz="2000" dirty="0">
                <a:solidFill>
                  <a:srgbClr val="FFFF00"/>
                </a:solidFill>
                <a:latin typeface="Times New Roman" panose="02020603050405020304" pitchFamily="18" charset="0"/>
                <a:cs typeface="Times New Roman" panose="02020603050405020304" pitchFamily="18" charset="0"/>
              </a:rPr>
              <a:t>Matplotlib</a:t>
            </a:r>
            <a:r>
              <a:rPr lang="en-US" sz="2000" dirty="0">
                <a:latin typeface="Times New Roman" panose="02020603050405020304" pitchFamily="18" charset="0"/>
                <a:cs typeface="Times New Roman" panose="02020603050405020304" pitchFamily="18" charset="0"/>
              </a:rPr>
              <a:t> and </a:t>
            </a:r>
            <a:r>
              <a:rPr lang="en-US" sz="2000" dirty="0">
                <a:solidFill>
                  <a:srgbClr val="FFFF00"/>
                </a:solidFill>
                <a:latin typeface="Times New Roman" panose="02020603050405020304" pitchFamily="18" charset="0"/>
                <a:cs typeface="Times New Roman" panose="02020603050405020304" pitchFamily="18" charset="0"/>
              </a:rPr>
              <a:t>Seaborn</a:t>
            </a:r>
            <a:r>
              <a:rPr lang="en-US" sz="2000" dirty="0">
                <a:latin typeface="Times New Roman" panose="02020603050405020304" pitchFamily="18" charset="0"/>
                <a:cs typeface="Times New Roman" panose="02020603050405020304" pitchFamily="18" charset="0"/>
              </a:rPr>
              <a:t> for Visualization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9704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3AD49-9331-450C-A2FE-6857A4DB38C6}">
  <ds:schemaRefs>
    <ds:schemaRef ds:uri="http://schemas.microsoft.com/office/2006/documentManagement/types"/>
    <ds:schemaRef ds:uri="http://purl.org/dc/terms/"/>
    <ds:schemaRef ds:uri="http://schemas.microsoft.com/office/infopath/2007/PartnerControls"/>
    <ds:schemaRef ds:uri="http://purl.org/dc/dcmitype/"/>
    <ds:schemaRef ds:uri="http://schemas.openxmlformats.org/package/2006/metadata/core-properties"/>
    <ds:schemaRef ds:uri="http://schemas.microsoft.com/office/2006/metadata/properties"/>
    <ds:schemaRef ds:uri="16c05727-aa75-4e4a-9b5f-8a80a1165891"/>
    <ds:schemaRef ds:uri="71af3243-3dd4-4a8d-8c0d-dd76da1f02a5"/>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Integral</Template>
  <TotalTime>408</TotalTime>
  <Words>970</Words>
  <Application>Microsoft Office PowerPoint</Application>
  <PresentationFormat>Widescreen</PresentationFormat>
  <Paragraphs>109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SimSun</vt:lpstr>
      <vt:lpstr>Goudy Old Style</vt:lpstr>
      <vt:lpstr>Times New Roman</vt:lpstr>
      <vt:lpstr>Trebuchet MS</vt:lpstr>
      <vt:lpstr>Wingdings</vt:lpstr>
      <vt:lpstr>Wingdings 2</vt:lpstr>
      <vt:lpstr>SlateVTI</vt:lpstr>
      <vt:lpstr>Employee Mental Health Prediction</vt:lpstr>
      <vt:lpstr>PowerPoint Presentation</vt:lpstr>
      <vt:lpstr>PowerPoint Presentation</vt:lpstr>
      <vt:lpstr>PowerPoint Presentation</vt:lpstr>
      <vt:lpstr>PowerPoint Presentation</vt:lpstr>
      <vt:lpstr>Data Collection and Pre-Processing</vt:lpstr>
      <vt:lpstr>PowerPoint Presentation</vt:lpstr>
      <vt:lpstr>Data Handling</vt:lpstr>
      <vt:lpstr>Data Exploratory Analysis</vt:lpstr>
      <vt:lpstr>Machine Learning Algorithms</vt:lpstr>
      <vt:lpstr>PowerPoint Presentation</vt:lpstr>
      <vt:lpstr>Data Visualization</vt:lpstr>
      <vt:lpstr>PowerPoint Presentation</vt:lpstr>
      <vt:lpstr>PowerPoint Presentation</vt:lpstr>
      <vt:lpstr>PowerBI Dashboard</vt:lpstr>
      <vt:lpstr>PowerPoint Presentation</vt:lpstr>
      <vt:lpstr>Conclusion and Future Scope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MENTAL HEALTH PREDICTION</dc:title>
  <dc:creator>Ankit Hiwarkar</dc:creator>
  <cp:lastModifiedBy>ADMIN</cp:lastModifiedBy>
  <cp:revision>66</cp:revision>
  <dcterms:created xsi:type="dcterms:W3CDTF">2022-07-09T03:44:33Z</dcterms:created>
  <dcterms:modified xsi:type="dcterms:W3CDTF">2022-09-30T17:54:15Z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